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96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9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</p:sldIdLst>
  <p:sldSz cx="12192000" cy="6858000"/>
  <p:notesSz cx="6858000" cy="9144000"/>
  <p:defaultTextStyle>
    <a:defPPr>
      <a:defRPr lang="es-G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10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rk_penate\Documents\A%20-%20Gesti&#243;n%20P&#250;blica%20para%20el%20Desarrollo\Reestimacion%20pobreza%20Censo%202018%20(Encovi%202014)\Tablas%20de%20salida%20mapas.xls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Hoja_de_c_lculo_de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GT" dirty="0"/>
              <a:t>Comparativo de pobreza según grupos de interés</a:t>
            </a:r>
          </a:p>
          <a:p>
            <a:pPr>
              <a:defRPr/>
            </a:pPr>
            <a:r>
              <a:rPr lang="es-GT" dirty="0"/>
              <a:t>(Porcentajes)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7.6890807605317826E-3"/>
          <c:y val="0.15849327116768644"/>
          <c:w val="0.98032394685609692"/>
          <c:h val="0.621661071127965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Hoja1!$N$36</c:f>
              <c:strCache>
                <c:ptCount val="1"/>
                <c:pt idx="0">
                  <c:v>Encovi 2014</c:v>
                </c:pt>
              </c:strCache>
            </c:strRef>
          </c:tx>
          <c:spPr>
            <a:solidFill>
              <a:srgbClr val="4472C4"/>
            </a:solidFill>
            <a:ln w="25400">
              <a:noFill/>
            </a:ln>
          </c:spPr>
          <c:invertIfNegative val="0"/>
          <c:dLbls>
            <c:spPr>
              <a:noFill/>
              <a:ln w="25400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Hoja1!$K$37:$M$49</c:f>
              <c:multiLvlStrCache>
                <c:ptCount val="13"/>
                <c:lvl>
                  <c:pt idx="0">
                    <c:v>Pobreza       general</c:v>
                  </c:pt>
                  <c:pt idx="1">
                    <c:v>Pobreza extrema</c:v>
                  </c:pt>
                  <c:pt idx="2">
                    <c:v>Pobreza no extrema</c:v>
                  </c:pt>
                  <c:pt idx="3">
                    <c:v>No                 pobreza</c:v>
                  </c:pt>
                  <c:pt idx="4">
                    <c:v>Urbana</c:v>
                  </c:pt>
                  <c:pt idx="5">
                    <c:v>Rural</c:v>
                  </c:pt>
                  <c:pt idx="6">
                    <c:v>Indígena</c:v>
                  </c:pt>
                  <c:pt idx="7">
                    <c:v>No indígena</c:v>
                  </c:pt>
                  <c:pt idx="8">
                    <c:v>Primera infancia           (0 a 6 años)</c:v>
                  </c:pt>
                  <c:pt idx="9">
                    <c:v>Niñez                               (7 a 12 años)</c:v>
                  </c:pt>
                  <c:pt idx="10">
                    <c:v>Adolescencia (13 a 17 años)</c:v>
                  </c:pt>
                  <c:pt idx="11">
                    <c:v>Hombre</c:v>
                  </c:pt>
                  <c:pt idx="12">
                    <c:v>Mujer</c:v>
                  </c:pt>
                </c:lvl>
                <c:lvl>
                  <c:pt idx="0">
                    <c:v>Resultados globales</c:v>
                  </c:pt>
                  <c:pt idx="4">
                    <c:v>Área</c:v>
                  </c:pt>
                  <c:pt idx="6">
                    <c:v>Grupo étnico</c:v>
                  </c:pt>
                  <c:pt idx="8">
                    <c:v>Niñez y adolescencia</c:v>
                  </c:pt>
                  <c:pt idx="11">
                    <c:v>Sexo</c:v>
                  </c:pt>
                </c:lvl>
              </c:multiLvlStrCache>
            </c:multiLvlStrRef>
          </c:cat>
          <c:val>
            <c:numRef>
              <c:f>Hoja1!$N$37:$N$49</c:f>
              <c:numCache>
                <c:formatCode>_-* #,##0.0_-;\-* #,##0.0_-;_-* "-"??_-;_-@_-</c:formatCode>
                <c:ptCount val="13"/>
                <c:pt idx="0">
                  <c:v>59.284719591666786</c:v>
                </c:pt>
                <c:pt idx="1">
                  <c:v>23.355885159029349</c:v>
                </c:pt>
                <c:pt idx="2">
                  <c:v>35.928834432637437</c:v>
                </c:pt>
                <c:pt idx="3">
                  <c:v>40.715280408333214</c:v>
                </c:pt>
                <c:pt idx="4">
                  <c:v>42.146441849036059</c:v>
                </c:pt>
                <c:pt idx="5">
                  <c:v>76.102715184073631</c:v>
                </c:pt>
                <c:pt idx="6">
                  <c:v>79.2</c:v>
                </c:pt>
                <c:pt idx="7">
                  <c:v>46.7</c:v>
                </c:pt>
                <c:pt idx="8">
                  <c:v>70.8</c:v>
                </c:pt>
                <c:pt idx="9">
                  <c:v>68.5</c:v>
                </c:pt>
                <c:pt idx="10">
                  <c:v>64.7</c:v>
                </c:pt>
                <c:pt idx="11">
                  <c:v>60</c:v>
                </c:pt>
                <c:pt idx="12">
                  <c:v>58.6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067-4B65-ACB9-1BCAFBA0C371}"/>
            </c:ext>
          </c:extLst>
        </c:ser>
        <c:ser>
          <c:idx val="1"/>
          <c:order val="1"/>
          <c:tx>
            <c:strRef>
              <c:f>Hoja1!$O$36</c:f>
              <c:strCache>
                <c:ptCount val="1"/>
                <c:pt idx="0">
                  <c:v>Censo 2018</c:v>
                </c:pt>
              </c:strCache>
            </c:strRef>
          </c:tx>
          <c:spPr>
            <a:solidFill>
              <a:srgbClr val="ED7D31"/>
            </a:solidFill>
            <a:ln w="25400">
              <a:noFill/>
            </a:ln>
          </c:spPr>
          <c:invertIfNegative val="0"/>
          <c:dLbls>
            <c:spPr>
              <a:noFill/>
              <a:ln w="25400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Hoja1!$K$37:$M$49</c:f>
              <c:multiLvlStrCache>
                <c:ptCount val="13"/>
                <c:lvl>
                  <c:pt idx="0">
                    <c:v>Pobreza       general</c:v>
                  </c:pt>
                  <c:pt idx="1">
                    <c:v>Pobreza extrema</c:v>
                  </c:pt>
                  <c:pt idx="2">
                    <c:v>Pobreza no extrema</c:v>
                  </c:pt>
                  <c:pt idx="3">
                    <c:v>No                 pobreza</c:v>
                  </c:pt>
                  <c:pt idx="4">
                    <c:v>Urbana</c:v>
                  </c:pt>
                  <c:pt idx="5">
                    <c:v>Rural</c:v>
                  </c:pt>
                  <c:pt idx="6">
                    <c:v>Indígena</c:v>
                  </c:pt>
                  <c:pt idx="7">
                    <c:v>No indígena</c:v>
                  </c:pt>
                  <c:pt idx="8">
                    <c:v>Primera infancia           (0 a 6 años)</c:v>
                  </c:pt>
                  <c:pt idx="9">
                    <c:v>Niñez                               (7 a 12 años)</c:v>
                  </c:pt>
                  <c:pt idx="10">
                    <c:v>Adolescencia (13 a 17 años)</c:v>
                  </c:pt>
                  <c:pt idx="11">
                    <c:v>Hombre</c:v>
                  </c:pt>
                  <c:pt idx="12">
                    <c:v>Mujer</c:v>
                  </c:pt>
                </c:lvl>
                <c:lvl>
                  <c:pt idx="0">
                    <c:v>Resultados globales</c:v>
                  </c:pt>
                  <c:pt idx="4">
                    <c:v>Área</c:v>
                  </c:pt>
                  <c:pt idx="6">
                    <c:v>Grupo étnico</c:v>
                  </c:pt>
                  <c:pt idx="8">
                    <c:v>Niñez y adolescencia</c:v>
                  </c:pt>
                  <c:pt idx="11">
                    <c:v>Sexo</c:v>
                  </c:pt>
                </c:lvl>
              </c:multiLvlStrCache>
            </c:multiLvlStrRef>
          </c:cat>
          <c:val>
            <c:numRef>
              <c:f>Hoja1!$O$37:$O$49</c:f>
              <c:numCache>
                <c:formatCode>_-* #,##0.0_-;\-* #,##0.0_-;_-* "-"??_-;_-@_-</c:formatCode>
                <c:ptCount val="13"/>
                <c:pt idx="0">
                  <c:v>54.06</c:v>
                </c:pt>
                <c:pt idx="1">
                  <c:v>20.62</c:v>
                </c:pt>
                <c:pt idx="2">
                  <c:v>33.44</c:v>
                </c:pt>
                <c:pt idx="3">
                  <c:v>45.94</c:v>
                </c:pt>
                <c:pt idx="4">
                  <c:v>36.298696054734528</c:v>
                </c:pt>
                <c:pt idx="5">
                  <c:v>74.710299028369931</c:v>
                </c:pt>
                <c:pt idx="6">
                  <c:v>75.400000000000006</c:v>
                </c:pt>
                <c:pt idx="7">
                  <c:v>37.5</c:v>
                </c:pt>
                <c:pt idx="8">
                  <c:v>65.2</c:v>
                </c:pt>
                <c:pt idx="9">
                  <c:v>65.099999999999994</c:v>
                </c:pt>
                <c:pt idx="10">
                  <c:v>61.6</c:v>
                </c:pt>
                <c:pt idx="11">
                  <c:v>54.6</c:v>
                </c:pt>
                <c:pt idx="12">
                  <c:v>53.5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067-4B65-ACB9-1BCAFBA0C3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8"/>
        <c:overlap val="-27"/>
        <c:axId val="-1294710016"/>
        <c:axId val="-1294717088"/>
      </c:barChart>
      <c:catAx>
        <c:axId val="-1294710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0" vert="horz"/>
          <a:lstStyle/>
          <a:p>
            <a:pPr>
              <a:defRPr sz="1050">
                <a:solidFill>
                  <a:schemeClr val="tx1"/>
                </a:solidFill>
              </a:defRPr>
            </a:pPr>
            <a:endParaRPr lang="es-GT"/>
          </a:p>
        </c:txPr>
        <c:crossAx val="-1294717088"/>
        <c:crosses val="autoZero"/>
        <c:auto val="1"/>
        <c:lblAlgn val="ctr"/>
        <c:lblOffset val="100"/>
        <c:noMultiLvlLbl val="0"/>
      </c:catAx>
      <c:valAx>
        <c:axId val="-1294717088"/>
        <c:scaling>
          <c:orientation val="minMax"/>
          <c:max val="100"/>
        </c:scaling>
        <c:delete val="1"/>
        <c:axPos val="l"/>
        <c:numFmt formatCode="#,##0" sourceLinked="0"/>
        <c:majorTickMark val="none"/>
        <c:minorTickMark val="none"/>
        <c:tickLblPos val="nextTo"/>
        <c:crossAx val="-1294710016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39702191093276235"/>
          <c:y val="0.10277929619156602"/>
          <c:w val="0.19505884470812923"/>
          <c:h val="4.2058464710277195E-2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200"/>
          </a:pPr>
          <a:endParaRPr lang="es-GT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50" b="0" i="0" u="none" strike="noStrike" baseline="0">
          <a:solidFill>
            <a:srgbClr val="000000"/>
          </a:solidFill>
          <a:latin typeface="Times New Roman" panose="02020603050405020304" pitchFamily="18" charset="0"/>
          <a:ea typeface="Calibri"/>
          <a:cs typeface="Times New Roman" panose="02020603050405020304" pitchFamily="18" charset="0"/>
        </a:defRPr>
      </a:pPr>
      <a:endParaRPr lang="es-GT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320" b="0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s-GT"/>
              <a:t>Pobreza general por edad simple</a:t>
            </a:r>
          </a:p>
          <a:p>
            <a:pPr>
              <a:defRPr/>
            </a:pPr>
            <a:r>
              <a:rPr lang="es-GT"/>
              <a:t>(Porcentajes)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0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GT"/>
        </a:p>
      </c:txPr>
    </c:title>
    <c:autoTitleDeleted val="0"/>
    <c:plotArea>
      <c:layout>
        <c:manualLayout>
          <c:layoutTarget val="inner"/>
          <c:xMode val="edge"/>
          <c:yMode val="edge"/>
          <c:x val="6.8088632409828098E-2"/>
          <c:y val="0.12718097764886843"/>
          <c:w val="0.91566695298852463"/>
          <c:h val="0.749063136621964"/>
        </c:manualLayout>
      </c:layout>
      <c:lineChart>
        <c:grouping val="standard"/>
        <c:varyColors val="0"/>
        <c:ser>
          <c:idx val="0"/>
          <c:order val="0"/>
          <c:tx>
            <c:strRef>
              <c:f>Hoja3!$B$1</c:f>
              <c:strCache>
                <c:ptCount val="1"/>
                <c:pt idx="0">
                  <c:v>Censo 20118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Hoja3!$A$2:$A$97</c:f>
              <c:strCache>
                <c:ptCount val="9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95+</c:v>
                </c:pt>
              </c:strCache>
            </c:strRef>
          </c:cat>
          <c:val>
            <c:numRef>
              <c:f>Hoja3!$B$2:$B$97</c:f>
              <c:numCache>
                <c:formatCode>_-* #,##0.0_-;\-* #,##0.0_-;_-* "-"??_-;_-@_-</c:formatCode>
                <c:ptCount val="96"/>
                <c:pt idx="0">
                  <c:v>66.022113687032046</c:v>
                </c:pt>
                <c:pt idx="1">
                  <c:v>64.81449019560435</c:v>
                </c:pt>
                <c:pt idx="2">
                  <c:v>64.930442663751066</c:v>
                </c:pt>
                <c:pt idx="3">
                  <c:v>64.457476474155655</c:v>
                </c:pt>
                <c:pt idx="4">
                  <c:v>65.321113069117629</c:v>
                </c:pt>
                <c:pt idx="5">
                  <c:v>65.426569949145247</c:v>
                </c:pt>
                <c:pt idx="6">
                  <c:v>65.599144432270947</c:v>
                </c:pt>
                <c:pt idx="7">
                  <c:v>65.531346076727715</c:v>
                </c:pt>
                <c:pt idx="8">
                  <c:v>65.175248468511128</c:v>
                </c:pt>
                <c:pt idx="9">
                  <c:v>64.657944252943736</c:v>
                </c:pt>
                <c:pt idx="10">
                  <c:v>65.251385887720531</c:v>
                </c:pt>
                <c:pt idx="11">
                  <c:v>65.094615115056655</c:v>
                </c:pt>
                <c:pt idx="12">
                  <c:v>64.682206377330502</c:v>
                </c:pt>
                <c:pt idx="13">
                  <c:v>63.386374073752286</c:v>
                </c:pt>
                <c:pt idx="14">
                  <c:v>62.330194001996439</c:v>
                </c:pt>
                <c:pt idx="15">
                  <c:v>61.792508158017412</c:v>
                </c:pt>
                <c:pt idx="16">
                  <c:v>61.023835571436976</c:v>
                </c:pt>
                <c:pt idx="17">
                  <c:v>59.667397507301402</c:v>
                </c:pt>
                <c:pt idx="18">
                  <c:v>58.044322302463058</c:v>
                </c:pt>
                <c:pt idx="19">
                  <c:v>56.290876082818251</c:v>
                </c:pt>
                <c:pt idx="20">
                  <c:v>55.213716032284253</c:v>
                </c:pt>
                <c:pt idx="21">
                  <c:v>53.211862901793637</c:v>
                </c:pt>
                <c:pt idx="22">
                  <c:v>52.500636456211815</c:v>
                </c:pt>
                <c:pt idx="23">
                  <c:v>51.772410558756533</c:v>
                </c:pt>
                <c:pt idx="24">
                  <c:v>51.08087560247877</c:v>
                </c:pt>
                <c:pt idx="25">
                  <c:v>49.690623173322308</c:v>
                </c:pt>
                <c:pt idx="26">
                  <c:v>49.147040938748013</c:v>
                </c:pt>
                <c:pt idx="27">
                  <c:v>48.501263845790263</c:v>
                </c:pt>
                <c:pt idx="28">
                  <c:v>47.915006008113927</c:v>
                </c:pt>
                <c:pt idx="29">
                  <c:v>47.662676132950523</c:v>
                </c:pt>
                <c:pt idx="30">
                  <c:v>47.441597883554273</c:v>
                </c:pt>
                <c:pt idx="31">
                  <c:v>47.715100307038803</c:v>
                </c:pt>
                <c:pt idx="32">
                  <c:v>47.623314476131434</c:v>
                </c:pt>
                <c:pt idx="33">
                  <c:v>48.09155661453449</c:v>
                </c:pt>
                <c:pt idx="34">
                  <c:v>48.261320877124689</c:v>
                </c:pt>
                <c:pt idx="35">
                  <c:v>47.882082725444583</c:v>
                </c:pt>
                <c:pt idx="36">
                  <c:v>47.368508516825926</c:v>
                </c:pt>
                <c:pt idx="37">
                  <c:v>47.700683745504598</c:v>
                </c:pt>
                <c:pt idx="38">
                  <c:v>46.775626849243132</c:v>
                </c:pt>
                <c:pt idx="39">
                  <c:v>47.569670658864929</c:v>
                </c:pt>
                <c:pt idx="40">
                  <c:v>46.452755057549155</c:v>
                </c:pt>
                <c:pt idx="41">
                  <c:v>47.195126481185689</c:v>
                </c:pt>
                <c:pt idx="42">
                  <c:v>45.259521917221981</c:v>
                </c:pt>
                <c:pt idx="43">
                  <c:v>46.172625221373181</c:v>
                </c:pt>
                <c:pt idx="44">
                  <c:v>46.250366136527369</c:v>
                </c:pt>
                <c:pt idx="45">
                  <c:v>46.190549162742748</c:v>
                </c:pt>
                <c:pt idx="46">
                  <c:v>46.121296420431698</c:v>
                </c:pt>
                <c:pt idx="47">
                  <c:v>44.901771231013747</c:v>
                </c:pt>
                <c:pt idx="48">
                  <c:v>45.179454959553915</c:v>
                </c:pt>
                <c:pt idx="49">
                  <c:v>44.827199701102188</c:v>
                </c:pt>
                <c:pt idx="50">
                  <c:v>43.564855571356553</c:v>
                </c:pt>
                <c:pt idx="51">
                  <c:v>43.667786411500572</c:v>
                </c:pt>
                <c:pt idx="52">
                  <c:v>42.125716940339842</c:v>
                </c:pt>
                <c:pt idx="53">
                  <c:v>42.106619870517434</c:v>
                </c:pt>
                <c:pt idx="54">
                  <c:v>41.596958174904941</c:v>
                </c:pt>
                <c:pt idx="55">
                  <c:v>41.903270600053183</c:v>
                </c:pt>
                <c:pt idx="56">
                  <c:v>40.426885765637032</c:v>
                </c:pt>
                <c:pt idx="57">
                  <c:v>40.90588690056618</c:v>
                </c:pt>
                <c:pt idx="58">
                  <c:v>40.740508577279087</c:v>
                </c:pt>
                <c:pt idx="59">
                  <c:v>40.288152297956223</c:v>
                </c:pt>
                <c:pt idx="60">
                  <c:v>41.149860002507417</c:v>
                </c:pt>
                <c:pt idx="61">
                  <c:v>39.485236434043827</c:v>
                </c:pt>
                <c:pt idx="62">
                  <c:v>37.937417727073282</c:v>
                </c:pt>
                <c:pt idx="63">
                  <c:v>38.792717200928678</c:v>
                </c:pt>
                <c:pt idx="64">
                  <c:v>39.002297631671965</c:v>
                </c:pt>
                <c:pt idx="65">
                  <c:v>39.835563649800726</c:v>
                </c:pt>
                <c:pt idx="66">
                  <c:v>38.602801314196782</c:v>
                </c:pt>
                <c:pt idx="67">
                  <c:v>37.635864964615855</c:v>
                </c:pt>
                <c:pt idx="68">
                  <c:v>38.197032097796949</c:v>
                </c:pt>
                <c:pt idx="69">
                  <c:v>37.753306835212094</c:v>
                </c:pt>
                <c:pt idx="70">
                  <c:v>39.377107364685003</c:v>
                </c:pt>
                <c:pt idx="71">
                  <c:v>39.207282913165265</c:v>
                </c:pt>
                <c:pt idx="72">
                  <c:v>37.383457952552384</c:v>
                </c:pt>
                <c:pt idx="73">
                  <c:v>38.217205335223106</c:v>
                </c:pt>
                <c:pt idx="74">
                  <c:v>38.252079843266415</c:v>
                </c:pt>
                <c:pt idx="75">
                  <c:v>40.381562166523516</c:v>
                </c:pt>
                <c:pt idx="76">
                  <c:v>38.465367657516715</c:v>
                </c:pt>
                <c:pt idx="77">
                  <c:v>38.814482301861801</c:v>
                </c:pt>
                <c:pt idx="78">
                  <c:v>39.785016286644954</c:v>
                </c:pt>
                <c:pt idx="79">
                  <c:v>38.36486547797287</c:v>
                </c:pt>
                <c:pt idx="80">
                  <c:v>40.68981235280711</c:v>
                </c:pt>
                <c:pt idx="81">
                  <c:v>39.713327233912779</c:v>
                </c:pt>
                <c:pt idx="82">
                  <c:v>38.343639342529464</c:v>
                </c:pt>
                <c:pt idx="83">
                  <c:v>37.997608064240559</c:v>
                </c:pt>
                <c:pt idx="84">
                  <c:v>37.471752379648017</c:v>
                </c:pt>
                <c:pt idx="85">
                  <c:v>39.805365952557956</c:v>
                </c:pt>
                <c:pt idx="86">
                  <c:v>37.168067226890756</c:v>
                </c:pt>
                <c:pt idx="87">
                  <c:v>36.816226183159188</c:v>
                </c:pt>
                <c:pt idx="88">
                  <c:v>38.403146149625023</c:v>
                </c:pt>
                <c:pt idx="89">
                  <c:v>35.659529473962465</c:v>
                </c:pt>
                <c:pt idx="90">
                  <c:v>37.653030755449393</c:v>
                </c:pt>
                <c:pt idx="91">
                  <c:v>36.771072065189713</c:v>
                </c:pt>
                <c:pt idx="92">
                  <c:v>33.805970149253731</c:v>
                </c:pt>
                <c:pt idx="93">
                  <c:v>35.840707964601769</c:v>
                </c:pt>
                <c:pt idx="94">
                  <c:v>36.610878661087867</c:v>
                </c:pt>
                <c:pt idx="95">
                  <c:v>38.976906552094519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D39-43A6-8EE8-0FD7B56B4089}"/>
            </c:ext>
          </c:extLst>
        </c:ser>
        <c:ser>
          <c:idx val="1"/>
          <c:order val="1"/>
          <c:tx>
            <c:strRef>
              <c:f>Hoja3!$C$1</c:f>
              <c:strCache>
                <c:ptCount val="1"/>
                <c:pt idx="0">
                  <c:v>Encovi 2014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Hoja3!$A$2:$A$97</c:f>
              <c:strCache>
                <c:ptCount val="9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95+</c:v>
                </c:pt>
              </c:strCache>
            </c:strRef>
          </c:cat>
          <c:val>
            <c:numRef>
              <c:f>Hoja3!$C$2:$C$97</c:f>
              <c:numCache>
                <c:formatCode>_-* #,##0.0_-;\-* #,##0.0_-;_-* "-"??_-;_-@_-</c:formatCode>
                <c:ptCount val="96"/>
                <c:pt idx="0">
                  <c:v>73.288394209041101</c:v>
                </c:pt>
                <c:pt idx="1">
                  <c:v>69.018519329451124</c:v>
                </c:pt>
                <c:pt idx="2">
                  <c:v>69.075769623870826</c:v>
                </c:pt>
                <c:pt idx="3">
                  <c:v>70.22304260972048</c:v>
                </c:pt>
                <c:pt idx="4">
                  <c:v>69.06392744220409</c:v>
                </c:pt>
                <c:pt idx="5">
                  <c:v>71.979111633973204</c:v>
                </c:pt>
                <c:pt idx="6">
                  <c:v>73.097182561750571</c:v>
                </c:pt>
                <c:pt idx="7">
                  <c:v>70.261478993128279</c:v>
                </c:pt>
                <c:pt idx="8">
                  <c:v>70.13661324876017</c:v>
                </c:pt>
                <c:pt idx="9">
                  <c:v>66.621929569010533</c:v>
                </c:pt>
                <c:pt idx="10">
                  <c:v>67.943728105574337</c:v>
                </c:pt>
                <c:pt idx="11">
                  <c:v>68.094540272120128</c:v>
                </c:pt>
                <c:pt idx="12">
                  <c:v>68.32650518158367</c:v>
                </c:pt>
                <c:pt idx="13">
                  <c:v>64.193730950066325</c:v>
                </c:pt>
                <c:pt idx="14">
                  <c:v>68.113812412304569</c:v>
                </c:pt>
                <c:pt idx="15">
                  <c:v>65.736187145785593</c:v>
                </c:pt>
                <c:pt idx="16">
                  <c:v>64.136553472671423</c:v>
                </c:pt>
                <c:pt idx="17">
                  <c:v>60.758657684213468</c:v>
                </c:pt>
                <c:pt idx="18">
                  <c:v>60.829179588088941</c:v>
                </c:pt>
                <c:pt idx="19">
                  <c:v>56.493848200849541</c:v>
                </c:pt>
                <c:pt idx="20">
                  <c:v>59.719047315535221</c:v>
                </c:pt>
                <c:pt idx="21">
                  <c:v>55.856523212662438</c:v>
                </c:pt>
                <c:pt idx="22">
                  <c:v>56.055401196120513</c:v>
                </c:pt>
                <c:pt idx="23">
                  <c:v>60.182223667117874</c:v>
                </c:pt>
                <c:pt idx="24">
                  <c:v>59.987786463918603</c:v>
                </c:pt>
                <c:pt idx="25">
                  <c:v>51.172594340969248</c:v>
                </c:pt>
                <c:pt idx="26">
                  <c:v>54.981084525328193</c:v>
                </c:pt>
                <c:pt idx="27">
                  <c:v>53.930854467470432</c:v>
                </c:pt>
                <c:pt idx="28">
                  <c:v>53.95040533162171</c:v>
                </c:pt>
                <c:pt idx="29">
                  <c:v>50.861140386854764</c:v>
                </c:pt>
                <c:pt idx="30">
                  <c:v>52.921590299882723</c:v>
                </c:pt>
                <c:pt idx="31">
                  <c:v>51.784488438895615</c:v>
                </c:pt>
                <c:pt idx="32">
                  <c:v>53.852103188463651</c:v>
                </c:pt>
                <c:pt idx="33">
                  <c:v>52.779791698784663</c:v>
                </c:pt>
                <c:pt idx="34">
                  <c:v>54.67270588045389</c:v>
                </c:pt>
                <c:pt idx="35">
                  <c:v>54.570591928203228</c:v>
                </c:pt>
                <c:pt idx="36">
                  <c:v>49.481072326172288</c:v>
                </c:pt>
                <c:pt idx="37">
                  <c:v>51.359816979697193</c:v>
                </c:pt>
                <c:pt idx="38">
                  <c:v>55.38366864770331</c:v>
                </c:pt>
                <c:pt idx="39">
                  <c:v>54.616560776784304</c:v>
                </c:pt>
                <c:pt idx="40">
                  <c:v>50.444447104499233</c:v>
                </c:pt>
                <c:pt idx="41">
                  <c:v>50.769797839462413</c:v>
                </c:pt>
                <c:pt idx="42">
                  <c:v>52.547368122996772</c:v>
                </c:pt>
                <c:pt idx="43">
                  <c:v>50.303114168610549</c:v>
                </c:pt>
                <c:pt idx="44">
                  <c:v>53.057096504383118</c:v>
                </c:pt>
                <c:pt idx="45">
                  <c:v>51.244411399383594</c:v>
                </c:pt>
                <c:pt idx="46">
                  <c:v>44.942506461532929</c:v>
                </c:pt>
                <c:pt idx="47">
                  <c:v>48.056457656757431</c:v>
                </c:pt>
                <c:pt idx="48">
                  <c:v>55.803210808805495</c:v>
                </c:pt>
                <c:pt idx="49">
                  <c:v>53.744667965172134</c:v>
                </c:pt>
                <c:pt idx="50">
                  <c:v>52.097988719313712</c:v>
                </c:pt>
                <c:pt idx="51">
                  <c:v>41.830883408386931</c:v>
                </c:pt>
                <c:pt idx="52">
                  <c:v>45.080432929387953</c:v>
                </c:pt>
                <c:pt idx="53">
                  <c:v>46.464165879364991</c:v>
                </c:pt>
                <c:pt idx="54">
                  <c:v>47.032760043537188</c:v>
                </c:pt>
                <c:pt idx="55">
                  <c:v>46.806331716158034</c:v>
                </c:pt>
                <c:pt idx="56">
                  <c:v>45.969537529472603</c:v>
                </c:pt>
                <c:pt idx="57">
                  <c:v>48.190156369575895</c:v>
                </c:pt>
                <c:pt idx="58">
                  <c:v>43.231577361090181</c:v>
                </c:pt>
                <c:pt idx="59">
                  <c:v>48.342978933380458</c:v>
                </c:pt>
                <c:pt idx="60">
                  <c:v>49.151272358897721</c:v>
                </c:pt>
                <c:pt idx="61">
                  <c:v>46.320706105284152</c:v>
                </c:pt>
                <c:pt idx="62">
                  <c:v>40.485288785591713</c:v>
                </c:pt>
                <c:pt idx="63">
                  <c:v>34.959061676629744</c:v>
                </c:pt>
                <c:pt idx="64">
                  <c:v>43.807093091238229</c:v>
                </c:pt>
                <c:pt idx="65">
                  <c:v>50.625837668385543</c:v>
                </c:pt>
                <c:pt idx="66">
                  <c:v>48.748931955196589</c:v>
                </c:pt>
                <c:pt idx="67">
                  <c:v>45.645416808711168</c:v>
                </c:pt>
                <c:pt idx="68">
                  <c:v>44.56777248878965</c:v>
                </c:pt>
                <c:pt idx="69">
                  <c:v>47.218465785555672</c:v>
                </c:pt>
                <c:pt idx="70">
                  <c:v>45.227388494408416</c:v>
                </c:pt>
                <c:pt idx="71">
                  <c:v>51.241242564441499</c:v>
                </c:pt>
                <c:pt idx="72">
                  <c:v>38.498545279604137</c:v>
                </c:pt>
                <c:pt idx="73">
                  <c:v>47.092576160899142</c:v>
                </c:pt>
                <c:pt idx="74">
                  <c:v>54.519305519564654</c:v>
                </c:pt>
                <c:pt idx="75">
                  <c:v>50.428989801635026</c:v>
                </c:pt>
                <c:pt idx="76">
                  <c:v>40.175338288545838</c:v>
                </c:pt>
                <c:pt idx="77">
                  <c:v>47.602908138897241</c:v>
                </c:pt>
                <c:pt idx="78">
                  <c:v>45.752834792593653</c:v>
                </c:pt>
                <c:pt idx="79">
                  <c:v>33.826638477801268</c:v>
                </c:pt>
                <c:pt idx="80">
                  <c:v>62.316844082654974</c:v>
                </c:pt>
                <c:pt idx="81">
                  <c:v>57.38358840768479</c:v>
                </c:pt>
                <c:pt idx="82">
                  <c:v>48.061923191426018</c:v>
                </c:pt>
                <c:pt idx="83">
                  <c:v>36.288306638274229</c:v>
                </c:pt>
                <c:pt idx="84">
                  <c:v>50.625038870576532</c:v>
                </c:pt>
                <c:pt idx="85">
                  <c:v>41.655480984340045</c:v>
                </c:pt>
                <c:pt idx="86">
                  <c:v>40.041301640356387</c:v>
                </c:pt>
                <c:pt idx="87">
                  <c:v>39.884824570758241</c:v>
                </c:pt>
                <c:pt idx="88">
                  <c:v>41.155556571742139</c:v>
                </c:pt>
                <c:pt idx="89">
                  <c:v>31.831732361709175</c:v>
                </c:pt>
                <c:pt idx="90">
                  <c:v>57.954399072523508</c:v>
                </c:pt>
                <c:pt idx="91">
                  <c:v>59.777665487620013</c:v>
                </c:pt>
                <c:pt idx="92">
                  <c:v>47.985901309164149</c:v>
                </c:pt>
                <c:pt idx="93">
                  <c:v>90.74499507712504</c:v>
                </c:pt>
                <c:pt idx="94">
                  <c:v>44.209253099485942</c:v>
                </c:pt>
                <c:pt idx="95">
                  <c:v>63.837889296885628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D39-43A6-8EE8-0FD7B56B40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1294700768"/>
        <c:axId val="-1294714912"/>
      </c:lineChart>
      <c:catAx>
        <c:axId val="-129470076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GT" dirty="0"/>
                  <a:t>Edad simple</a:t>
                </a:r>
              </a:p>
            </c:rich>
          </c:tx>
          <c:layout>
            <c:manualLayout>
              <c:xMode val="edge"/>
              <c:yMode val="edge"/>
              <c:x val="0.45013819380481979"/>
              <c:y val="0.9343092845715009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G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GT"/>
          </a:p>
        </c:txPr>
        <c:crossAx val="-1294714912"/>
        <c:crosses val="autoZero"/>
        <c:auto val="1"/>
        <c:lblAlgn val="ctr"/>
        <c:lblOffset val="100"/>
        <c:noMultiLvlLbl val="0"/>
      </c:catAx>
      <c:valAx>
        <c:axId val="-12947149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.0_-;\-* #,##0.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GT"/>
          </a:p>
        </c:txPr>
        <c:crossAx val="-12947007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4200085838417027"/>
          <c:y val="0.14021597829696608"/>
          <c:w val="0.28646298395593706"/>
          <c:h val="4.552325300958489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G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1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s-GT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G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GT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6738F-3C2D-4B13-8836-C733974F85A7}" type="datetimeFigureOut">
              <a:rPr lang="es-GT" smtClean="0"/>
              <a:t>15/01/2021</a:t>
            </a:fld>
            <a:endParaRPr lang="es-GT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20515-EE85-4278-A77A-9FB39110FBEA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4027468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GT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6738F-3C2D-4B13-8836-C733974F85A7}" type="datetimeFigureOut">
              <a:rPr lang="es-GT" smtClean="0"/>
              <a:t>15/01/2021</a:t>
            </a:fld>
            <a:endParaRPr lang="es-GT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20515-EE85-4278-A77A-9FB39110FBEA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037800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GT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6738F-3C2D-4B13-8836-C733974F85A7}" type="datetimeFigureOut">
              <a:rPr lang="es-GT" smtClean="0"/>
              <a:t>15/01/2021</a:t>
            </a:fld>
            <a:endParaRPr lang="es-GT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20515-EE85-4278-A77A-9FB39110FBEA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197982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GT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GT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6738F-3C2D-4B13-8836-C733974F85A7}" type="datetimeFigureOut">
              <a:rPr lang="es-GT" smtClean="0"/>
              <a:t>15/01/2021</a:t>
            </a:fld>
            <a:endParaRPr lang="es-GT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20515-EE85-4278-A77A-9FB39110FBEA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338739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6738F-3C2D-4B13-8836-C733974F85A7}" type="datetimeFigureOut">
              <a:rPr lang="es-GT" smtClean="0"/>
              <a:t>15/01/2021</a:t>
            </a:fld>
            <a:endParaRPr lang="es-GT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20515-EE85-4278-A77A-9FB39110FBEA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188955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GT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GT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GT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6738F-3C2D-4B13-8836-C733974F85A7}" type="datetimeFigureOut">
              <a:rPr lang="es-GT" smtClean="0"/>
              <a:t>15/01/2021</a:t>
            </a:fld>
            <a:endParaRPr lang="es-GT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20515-EE85-4278-A77A-9FB39110FBEA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420433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GT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GT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6738F-3C2D-4B13-8836-C733974F85A7}" type="datetimeFigureOut">
              <a:rPr lang="es-GT" smtClean="0"/>
              <a:t>15/01/2021</a:t>
            </a:fld>
            <a:endParaRPr lang="es-GT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20515-EE85-4278-A77A-9FB39110FBEA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337830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GT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6738F-3C2D-4B13-8836-C733974F85A7}" type="datetimeFigureOut">
              <a:rPr lang="es-GT" smtClean="0"/>
              <a:t>15/01/2021</a:t>
            </a:fld>
            <a:endParaRPr lang="es-GT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20515-EE85-4278-A77A-9FB39110FBEA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337701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6738F-3C2D-4B13-8836-C733974F85A7}" type="datetimeFigureOut">
              <a:rPr lang="es-GT" smtClean="0"/>
              <a:t>15/01/2021</a:t>
            </a:fld>
            <a:endParaRPr lang="es-GT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20515-EE85-4278-A77A-9FB39110FBEA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226173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GT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GT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6738F-3C2D-4B13-8836-C733974F85A7}" type="datetimeFigureOut">
              <a:rPr lang="es-GT" smtClean="0"/>
              <a:t>15/01/2021</a:t>
            </a:fld>
            <a:endParaRPr lang="es-GT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20515-EE85-4278-A77A-9FB39110FBEA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591503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GT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GT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6738F-3C2D-4B13-8836-C733974F85A7}" type="datetimeFigureOut">
              <a:rPr lang="es-GT" smtClean="0"/>
              <a:t>15/01/2021</a:t>
            </a:fld>
            <a:endParaRPr lang="es-GT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20515-EE85-4278-A77A-9FB39110FBEA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4157002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GT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E6738F-3C2D-4B13-8836-C733974F85A7}" type="datetimeFigureOut">
              <a:rPr lang="es-GT" smtClean="0"/>
              <a:t>15/01/2021</a:t>
            </a:fld>
            <a:endParaRPr lang="es-GT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GT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20515-EE85-4278-A77A-9FB39110FBEA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356585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G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Resultado de imagen de forest png">
            <a:extLst>
              <a:ext uri="{FF2B5EF4-FFF2-40B4-BE49-F238E27FC236}">
                <a16:creationId xmlns:a16="http://schemas.microsoft.com/office/drawing/2014/main" id="{853A35FD-790A-4EC7-B074-515114E2E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3059"/>
            <a:ext cx="12192000" cy="2924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1" name="1 Título">
            <a:extLst>
              <a:ext uri="{FF2B5EF4-FFF2-40B4-BE49-F238E27FC236}">
                <a16:creationId xmlns:a16="http://schemas.microsoft.com/office/drawing/2014/main" id="{2D4A2E7E-435F-472D-BCDD-E6A239CEDD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32834"/>
            <a:ext cx="9144000" cy="2500222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s-ES" altLang="es-G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Guatemala</a:t>
            </a:r>
            <a:r>
              <a:rPr lang="es-ES" altLang="es-GT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S" altLang="es-GT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altLang="es-GT" sz="3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Aproximación a la pobreza municipal 2018 mediante algoritmos de aprendizaje supervisado  </a:t>
            </a:r>
            <a:r>
              <a:rPr lang="es-ES" altLang="es-G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S" altLang="es-G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altLang="es-GT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random forests</a:t>
            </a:r>
          </a:p>
        </p:txBody>
      </p:sp>
      <p:sp>
        <p:nvSpPr>
          <p:cNvPr id="15362" name="2 Subtítulo">
            <a:extLst>
              <a:ext uri="{FF2B5EF4-FFF2-40B4-BE49-F238E27FC236}">
                <a16:creationId xmlns:a16="http://schemas.microsoft.com/office/drawing/2014/main" id="{403ECA01-8AC4-4CEA-A6BD-99EB2EA7E3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81189" y="4305599"/>
            <a:ext cx="8429625" cy="411182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s-ES" altLang="es-GT" sz="2000" dirty="0">
                <a:solidFill>
                  <a:srgbClr val="7F7F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Walter Figueroa, Paolo Marsicovetere, Mark Peñate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3FCA785-7492-478B-8254-F115395497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56"/>
          <a:stretch/>
        </p:blipFill>
        <p:spPr>
          <a:xfrm>
            <a:off x="299679" y="2"/>
            <a:ext cx="3352800" cy="213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98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>
            <a:extLst>
              <a:ext uri="{FF2B5EF4-FFF2-40B4-BE49-F238E27FC236}">
                <a16:creationId xmlns:a16="http://schemas.microsoft.com/office/drawing/2014/main" id="{2D06D953-E3CB-4E56-8D5B-BF2A1635CD17}"/>
              </a:ext>
            </a:extLst>
          </p:cNvPr>
          <p:cNvSpPr>
            <a:spLocks/>
          </p:cNvSpPr>
          <p:nvPr/>
        </p:nvSpPr>
        <p:spPr bwMode="auto">
          <a:xfrm>
            <a:off x="1981200" y="1731156"/>
            <a:ext cx="8229600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s-GT" altLang="es-GT" sz="4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Antecedentes</a:t>
            </a:r>
            <a:endParaRPr lang="en-US" altLang="es-GT" sz="4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0" name="Line 4">
            <a:extLst>
              <a:ext uri="{FF2B5EF4-FFF2-40B4-BE49-F238E27FC236}">
                <a16:creationId xmlns:a16="http://schemas.microsoft.com/office/drawing/2014/main" id="{75828276-6A52-4A6A-85D4-1CAEADE406D1}"/>
              </a:ext>
            </a:extLst>
          </p:cNvPr>
          <p:cNvSpPr>
            <a:spLocks noChangeShapeType="1"/>
          </p:cNvSpPr>
          <p:nvPr/>
        </p:nvSpPr>
        <p:spPr bwMode="auto">
          <a:xfrm>
            <a:off x="1930404" y="2597931"/>
            <a:ext cx="8497887" cy="0"/>
          </a:xfrm>
          <a:prstGeom prst="line">
            <a:avLst/>
          </a:prstGeom>
          <a:noFill/>
          <a:ln w="6350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GT" sz="20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1411" y="2927518"/>
            <a:ext cx="4558877" cy="284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17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>
            <a:extLst>
              <a:ext uri="{FF2B5EF4-FFF2-40B4-BE49-F238E27FC236}">
                <a16:creationId xmlns:a16="http://schemas.microsoft.com/office/drawing/2014/main" id="{2D06D953-E3CB-4E56-8D5B-BF2A1635CD17}"/>
              </a:ext>
            </a:extLst>
          </p:cNvPr>
          <p:cNvSpPr>
            <a:spLocks/>
          </p:cNvSpPr>
          <p:nvPr/>
        </p:nvSpPr>
        <p:spPr bwMode="auto">
          <a:xfrm>
            <a:off x="1970088" y="31750"/>
            <a:ext cx="8229600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s-GT" altLang="es-GT" sz="4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Antecedentes</a:t>
            </a:r>
            <a:endParaRPr lang="en-US" altLang="es-GT" sz="4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F821D370-3B8C-4BFE-82CD-8E566601B7AF}"/>
              </a:ext>
            </a:extLst>
          </p:cNvPr>
          <p:cNvSpPr txBox="1">
            <a:spLocks/>
          </p:cNvSpPr>
          <p:nvPr/>
        </p:nvSpPr>
        <p:spPr>
          <a:xfrm>
            <a:off x="508959" y="1275108"/>
            <a:ext cx="10895163" cy="5052769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GT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s-GT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Algunos antecedentes para la elección del método a usar:</a:t>
            </a:r>
          </a:p>
          <a:p>
            <a:pPr marL="0" indent="0">
              <a:buNone/>
            </a:pPr>
            <a:endParaRPr lang="es-GT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G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2019 </a:t>
            </a:r>
            <a:r>
              <a:rPr lang="es-G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evalúa la precisión de distintos métodos para predecir la pobreza </a:t>
            </a:r>
            <a:r>
              <a:rPr lang="es-G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Sohnesen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Stender</a:t>
            </a:r>
            <a:r>
              <a:rPr lang="es-G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2016), el cual señala:</a:t>
            </a:r>
          </a:p>
          <a:p>
            <a:pPr marL="0" indent="0">
              <a:buNone/>
            </a:pPr>
            <a:endParaRPr lang="es-GT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s-G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Random</a:t>
            </a:r>
            <a:r>
              <a:rPr lang="es-G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G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Forest</a:t>
            </a:r>
            <a:r>
              <a:rPr lang="es-G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G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(RF) es utilizado en muchos campos </a:t>
            </a:r>
            <a:r>
              <a:rPr lang="es-G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investigación como método para realizar predicciones. Raramente utilizado en la predicción de la pobreza.</a:t>
            </a:r>
          </a:p>
          <a:p>
            <a:pPr lvl="1"/>
            <a:endParaRPr lang="es-GT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s-GT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Comparando las </a:t>
            </a:r>
            <a:r>
              <a:rPr lang="es-G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predicciones fuera de la muestra en encuestas de hogares </a:t>
            </a:r>
            <a:r>
              <a:rPr lang="es-G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 un mismo año y para 6 países, </a:t>
            </a:r>
            <a:r>
              <a:rPr lang="es-G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RF es más preciso que la práctica común </a:t>
            </a:r>
            <a:r>
              <a:rPr lang="es-G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actual (i.e., MI con Lasso).</a:t>
            </a:r>
          </a:p>
          <a:p>
            <a:pPr lvl="1"/>
            <a:endParaRPr lang="es-GT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s-GT" dirty="0">
                <a:latin typeface="Times New Roman" panose="02020603050405020304" pitchFamily="18" charset="0"/>
                <a:cs typeface="Times New Roman" panose="02020603050405020304" pitchFamily="18" charset="0"/>
              </a:rPr>
              <a:t>RF puede </a:t>
            </a:r>
            <a:r>
              <a:rPr lang="es-G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contribuir a mejores predicciones </a:t>
            </a:r>
            <a:r>
              <a:rPr lang="es-G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la pobreza. </a:t>
            </a:r>
          </a:p>
          <a:p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Line 4">
            <a:extLst>
              <a:ext uri="{FF2B5EF4-FFF2-40B4-BE49-F238E27FC236}">
                <a16:creationId xmlns:a16="http://schemas.microsoft.com/office/drawing/2014/main" id="{08AA58B2-0680-4EF7-8B94-01230B63576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7367" y="897147"/>
            <a:ext cx="11076316" cy="8626"/>
          </a:xfrm>
          <a:prstGeom prst="line">
            <a:avLst/>
          </a:prstGeom>
          <a:noFill/>
          <a:ln w="6350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GT" sz="3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008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>
            <a:extLst>
              <a:ext uri="{FF2B5EF4-FFF2-40B4-BE49-F238E27FC236}">
                <a16:creationId xmlns:a16="http://schemas.microsoft.com/office/drawing/2014/main" id="{2D06D953-E3CB-4E56-8D5B-BF2A1635CD17}"/>
              </a:ext>
            </a:extLst>
          </p:cNvPr>
          <p:cNvSpPr>
            <a:spLocks/>
          </p:cNvSpPr>
          <p:nvPr/>
        </p:nvSpPr>
        <p:spPr bwMode="auto">
          <a:xfrm>
            <a:off x="1970088" y="31750"/>
            <a:ext cx="8229600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s-GT" altLang="es-GT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Antecedentes</a:t>
            </a:r>
            <a:endParaRPr lang="en-US" altLang="es-GT" sz="4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Line 4">
            <a:extLst>
              <a:ext uri="{FF2B5EF4-FFF2-40B4-BE49-F238E27FC236}">
                <a16:creationId xmlns:a16="http://schemas.microsoft.com/office/drawing/2014/main" id="{08AA58B2-0680-4EF7-8B94-01230B63576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7367" y="897147"/>
            <a:ext cx="11076316" cy="8626"/>
          </a:xfrm>
          <a:prstGeom prst="line">
            <a:avLst/>
          </a:prstGeom>
          <a:noFill/>
          <a:ln w="6350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GT" sz="3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F6B30CF-DCFC-4769-BA84-72398079569D}"/>
              </a:ext>
            </a:extLst>
          </p:cNvPr>
          <p:cNvSpPr txBox="1"/>
          <p:nvPr/>
        </p:nvSpPr>
        <p:spPr>
          <a:xfrm>
            <a:off x="2023858" y="1004238"/>
            <a:ext cx="81220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Predicciones dentro del año: MSE de las predicciones de pobreza para diferentes métodos de selección de variables y función de costo de RF</a:t>
            </a:r>
            <a:endParaRPr lang="en-GB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6E847E0E-B616-46E7-84E2-AADA8F85E834}"/>
              </a:ext>
            </a:extLst>
          </p:cNvPr>
          <p:cNvGrpSpPr/>
          <p:nvPr/>
        </p:nvGrpSpPr>
        <p:grpSpPr>
          <a:xfrm>
            <a:off x="1301334" y="1697398"/>
            <a:ext cx="9099838" cy="4386510"/>
            <a:chOff x="1301334" y="1776083"/>
            <a:chExt cx="9099838" cy="4386510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3E9449CB-6FA5-4D99-A1CC-B9B49622D3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01334" y="1776083"/>
              <a:ext cx="9099838" cy="4386510"/>
            </a:xfrm>
            <a:prstGeom prst="rect">
              <a:avLst/>
            </a:prstGeom>
          </p:spPr>
        </p:pic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1A843CFA-6E52-42F3-9910-A8550EBFD0B3}"/>
                </a:ext>
              </a:extLst>
            </p:cNvPr>
            <p:cNvSpPr/>
            <p:nvPr/>
          </p:nvSpPr>
          <p:spPr>
            <a:xfrm>
              <a:off x="5727940" y="5365630"/>
              <a:ext cx="1431985" cy="31917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GT"/>
            </a:p>
          </p:txBody>
        </p: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606FBD5A-41A5-4EB5-BE65-F13050CE73A7}"/>
                </a:ext>
              </a:extLst>
            </p:cNvPr>
            <p:cNvSpPr/>
            <p:nvPr/>
          </p:nvSpPr>
          <p:spPr>
            <a:xfrm>
              <a:off x="8649419" y="5365630"/>
              <a:ext cx="1431985" cy="31917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GT"/>
            </a:p>
          </p:txBody>
        </p:sp>
      </p:grpSp>
      <p:sp>
        <p:nvSpPr>
          <p:cNvPr id="6" name="CuadroTexto 5">
            <a:extLst>
              <a:ext uri="{FF2B5EF4-FFF2-40B4-BE49-F238E27FC236}">
                <a16:creationId xmlns:a16="http://schemas.microsoft.com/office/drawing/2014/main" id="{21F000A6-CC0B-468B-9D96-8E55F7FF7720}"/>
              </a:ext>
            </a:extLst>
          </p:cNvPr>
          <p:cNvSpPr txBox="1"/>
          <p:nvPr/>
        </p:nvSpPr>
        <p:spPr>
          <a:xfrm>
            <a:off x="1396225" y="6184301"/>
            <a:ext cx="78310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Fuente: Sohnesen &amp; Stender: «</a:t>
            </a:r>
            <a:r>
              <a:rPr lang="es-GT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Random Forest a Superior Methodology for Predicting Poverty?</a:t>
            </a:r>
            <a:r>
              <a:rPr lang="es-G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(Banco Mundial, 2016).</a:t>
            </a:r>
          </a:p>
        </p:txBody>
      </p:sp>
    </p:spTree>
    <p:extLst>
      <p:ext uri="{BB962C8B-B14F-4D97-AF65-F5344CB8AC3E}">
        <p14:creationId xmlns:p14="http://schemas.microsoft.com/office/powerpoint/2010/main" val="14901798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>
            <a:extLst>
              <a:ext uri="{FF2B5EF4-FFF2-40B4-BE49-F238E27FC236}">
                <a16:creationId xmlns:a16="http://schemas.microsoft.com/office/drawing/2014/main" id="{2D06D953-E3CB-4E56-8D5B-BF2A1635CD17}"/>
              </a:ext>
            </a:extLst>
          </p:cNvPr>
          <p:cNvSpPr>
            <a:spLocks/>
          </p:cNvSpPr>
          <p:nvPr/>
        </p:nvSpPr>
        <p:spPr bwMode="auto">
          <a:xfrm>
            <a:off x="1981200" y="1731156"/>
            <a:ext cx="8229600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s-GT" altLang="es-GT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 método</a:t>
            </a:r>
            <a:endParaRPr lang="en-US" altLang="es-GT" sz="4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0" name="Line 4">
            <a:extLst>
              <a:ext uri="{FF2B5EF4-FFF2-40B4-BE49-F238E27FC236}">
                <a16:creationId xmlns:a16="http://schemas.microsoft.com/office/drawing/2014/main" id="{75828276-6A52-4A6A-85D4-1CAEADE406D1}"/>
              </a:ext>
            </a:extLst>
          </p:cNvPr>
          <p:cNvSpPr>
            <a:spLocks noChangeShapeType="1"/>
          </p:cNvSpPr>
          <p:nvPr/>
        </p:nvSpPr>
        <p:spPr bwMode="auto">
          <a:xfrm>
            <a:off x="1930404" y="2597931"/>
            <a:ext cx="8497887" cy="0"/>
          </a:xfrm>
          <a:prstGeom prst="line">
            <a:avLst/>
          </a:prstGeom>
          <a:noFill/>
          <a:ln w="6350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GT" sz="20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2EA10DC-A121-4AB3-9437-693161AEA7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503" y="2438010"/>
            <a:ext cx="3786995" cy="378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99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>
            <a:extLst>
              <a:ext uri="{FF2B5EF4-FFF2-40B4-BE49-F238E27FC236}">
                <a16:creationId xmlns:a16="http://schemas.microsoft.com/office/drawing/2014/main" id="{2D06D953-E3CB-4E56-8D5B-BF2A1635CD17}"/>
              </a:ext>
            </a:extLst>
          </p:cNvPr>
          <p:cNvSpPr>
            <a:spLocks/>
          </p:cNvSpPr>
          <p:nvPr/>
        </p:nvSpPr>
        <p:spPr bwMode="auto">
          <a:xfrm>
            <a:off x="1970088" y="31750"/>
            <a:ext cx="8229600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s-GT" altLang="es-GT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 método</a:t>
            </a:r>
            <a:endParaRPr lang="en-US" altLang="es-GT" sz="4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F821D370-3B8C-4BFE-82CD-8E566601B7AF}"/>
              </a:ext>
            </a:extLst>
          </p:cNvPr>
          <p:cNvSpPr txBox="1">
            <a:spLocks/>
          </p:cNvSpPr>
          <p:nvPr/>
        </p:nvSpPr>
        <p:spPr>
          <a:xfrm>
            <a:off x="508959" y="1140997"/>
            <a:ext cx="10895163" cy="5461509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¿Qué es el </a:t>
            </a:r>
            <a:r>
              <a:rPr lang="es-ES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machine learning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endParaRPr lang="es-ES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Rama de la inteligencia artificial 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cuyo objetivo es desarrollar técnicas que permitan a las computadoras </a:t>
            </a: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aprender de los datos existentes 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 prever tendencias, resultados y </a:t>
            </a: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comportamientos futuros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Primeros algoritmos de Machine Learning (Perceptron, 1958)</a:t>
            </a:r>
          </a:p>
          <a:p>
            <a:pPr marL="0" indent="0">
              <a:buNone/>
            </a:pP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¿Para qué?</a:t>
            </a:r>
          </a:p>
          <a:p>
            <a:pPr marL="0" indent="0">
              <a:buNone/>
            </a:pP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Transformar datos en conocimiento:</a:t>
            </a:r>
          </a:p>
          <a:p>
            <a:pPr lvl="2">
              <a:buClr>
                <a:srgbClr val="00ABED"/>
              </a:buClr>
            </a:pP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Diagnósticos médicos</a:t>
            </a:r>
          </a:p>
          <a:p>
            <a:pPr lvl="2">
              <a:buClr>
                <a:srgbClr val="00ABED"/>
              </a:buClr>
            </a:pP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Detección de fraudes</a:t>
            </a:r>
          </a:p>
          <a:p>
            <a:pPr lvl="2">
              <a:buClr>
                <a:srgbClr val="00ABED"/>
              </a:buClr>
            </a:pP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Predictibilidad de eventos</a:t>
            </a:r>
          </a:p>
          <a:p>
            <a:pPr lvl="2">
              <a:buClr>
                <a:srgbClr val="00ABED"/>
              </a:buClr>
            </a:pP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Toma de decisiones </a:t>
            </a:r>
          </a:p>
          <a:p>
            <a:pPr marL="0" indent="0">
              <a:buNone/>
            </a:pP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Line 4">
            <a:extLst>
              <a:ext uri="{FF2B5EF4-FFF2-40B4-BE49-F238E27FC236}">
                <a16:creationId xmlns:a16="http://schemas.microsoft.com/office/drawing/2014/main" id="{08AA58B2-0680-4EF7-8B94-01230B63576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7367" y="897147"/>
            <a:ext cx="11076316" cy="8626"/>
          </a:xfrm>
          <a:prstGeom prst="line">
            <a:avLst/>
          </a:prstGeom>
          <a:noFill/>
          <a:ln w="6350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GT" sz="3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88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FF2B5EF4-FFF2-40B4-BE49-F238E27FC236}">
                <a16:creationId xmlns:a16="http://schemas.microsoft.com/office/drawing/2014/main" id="{6EEDCD34-ACF5-4C44-8F89-996FA7C5CC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374" y="3165895"/>
            <a:ext cx="4938733" cy="3448512"/>
          </a:xfrm>
          <a:prstGeom prst="rect">
            <a:avLst/>
          </a:prstGeom>
        </p:spPr>
      </p:pic>
      <p:sp>
        <p:nvSpPr>
          <p:cNvPr id="4099" name="Rectangle 2">
            <a:extLst>
              <a:ext uri="{FF2B5EF4-FFF2-40B4-BE49-F238E27FC236}">
                <a16:creationId xmlns:a16="http://schemas.microsoft.com/office/drawing/2014/main" id="{2D06D953-E3CB-4E56-8D5B-BF2A1635CD17}"/>
              </a:ext>
            </a:extLst>
          </p:cNvPr>
          <p:cNvSpPr>
            <a:spLocks/>
          </p:cNvSpPr>
          <p:nvPr/>
        </p:nvSpPr>
        <p:spPr bwMode="auto">
          <a:xfrm>
            <a:off x="1970088" y="31750"/>
            <a:ext cx="8229600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s-GT" altLang="es-GT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 método</a:t>
            </a:r>
            <a:endParaRPr lang="en-US" altLang="es-GT" sz="4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125DED81-6BF8-44D6-9CC5-77621BB6EB53}"/>
              </a:ext>
            </a:extLst>
          </p:cNvPr>
          <p:cNvSpPr txBox="1">
            <a:spLocks/>
          </p:cNvSpPr>
          <p:nvPr/>
        </p:nvSpPr>
        <p:spPr>
          <a:xfrm>
            <a:off x="707368" y="969963"/>
            <a:ext cx="9328419" cy="2529112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G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Aprendizaje supervisado</a:t>
            </a:r>
          </a:p>
          <a:p>
            <a:pPr lvl="1">
              <a:buClr>
                <a:srgbClr val="00ABED"/>
              </a:buClr>
            </a:pP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Aprender acerca de un conjunto de datos ya clasificados para poder hacer predicciones futuras.  </a:t>
            </a:r>
          </a:p>
          <a:p>
            <a:pPr lvl="2">
              <a:buClr>
                <a:srgbClr val="00ABED"/>
              </a:buClr>
            </a:pPr>
            <a:r>
              <a:rPr lang="es-E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ejemplo, diagnosticar una enfermedad de acuerdo a los hábitos del paciente mediante datos históricos de otros pacientes.</a:t>
            </a:r>
          </a:p>
          <a:p>
            <a:pPr lvl="2">
              <a:buClr>
                <a:srgbClr val="00ABED"/>
              </a:buClr>
            </a:pPr>
            <a:r>
              <a:rPr lang="es-E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Identificar un tipo de especie de acuerdo a sus características mediante el análisis de características del resto de especies conocidas.</a:t>
            </a:r>
          </a:p>
          <a:p>
            <a:pPr lvl="1">
              <a:buClr>
                <a:srgbClr val="00ABED"/>
              </a:buClr>
            </a:pP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Algoritmos de clasificación y regresión</a:t>
            </a:r>
          </a:p>
          <a:p>
            <a:pPr marL="342900" lvl="1" indent="0">
              <a:buClr>
                <a:srgbClr val="00ABED"/>
              </a:buClr>
              <a:buNone/>
            </a:pPr>
            <a:endParaRPr lang="es-E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5E5180D-8261-4792-89FF-B84CEF23D4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024" y="3409483"/>
            <a:ext cx="3206043" cy="3448517"/>
          </a:xfrm>
          <a:prstGeom prst="rect">
            <a:avLst/>
          </a:prstGeom>
        </p:spPr>
      </p:pic>
      <p:sp>
        <p:nvSpPr>
          <p:cNvPr id="9" name="Line 4">
            <a:extLst>
              <a:ext uri="{FF2B5EF4-FFF2-40B4-BE49-F238E27FC236}">
                <a16:creationId xmlns:a16="http://schemas.microsoft.com/office/drawing/2014/main" id="{A39EA371-9324-428A-8E3F-4142C7A6070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7367" y="897147"/>
            <a:ext cx="11076316" cy="8626"/>
          </a:xfrm>
          <a:prstGeom prst="line">
            <a:avLst/>
          </a:prstGeom>
          <a:noFill/>
          <a:ln w="6350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GT" sz="3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4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>
            <a:extLst>
              <a:ext uri="{FF2B5EF4-FFF2-40B4-BE49-F238E27FC236}">
                <a16:creationId xmlns:a16="http://schemas.microsoft.com/office/drawing/2014/main" id="{2D06D953-E3CB-4E56-8D5B-BF2A1635CD17}"/>
              </a:ext>
            </a:extLst>
          </p:cNvPr>
          <p:cNvSpPr>
            <a:spLocks/>
          </p:cNvSpPr>
          <p:nvPr/>
        </p:nvSpPr>
        <p:spPr bwMode="auto">
          <a:xfrm>
            <a:off x="1970088" y="31750"/>
            <a:ext cx="8229600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s-GT" altLang="es-GT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 método</a:t>
            </a:r>
            <a:endParaRPr lang="en-US" altLang="es-GT" sz="4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D8D7C7EA-2154-4A03-A70B-C12F94FB926E}"/>
              </a:ext>
            </a:extLst>
          </p:cNvPr>
          <p:cNvSpPr txBox="1">
            <a:spLocks/>
          </p:cNvSpPr>
          <p:nvPr/>
        </p:nvSpPr>
        <p:spPr>
          <a:xfrm>
            <a:off x="707368" y="969963"/>
            <a:ext cx="11076315" cy="326586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Random</a:t>
            </a:r>
            <a:r>
              <a:rPr lang="es-E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Forest</a:t>
            </a:r>
            <a:endParaRPr lang="es-E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6213" lvl="2" indent="-176213">
              <a:buClr>
                <a:srgbClr val="00ABED"/>
              </a:buClr>
            </a:pP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Conjunto 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s-E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ensemble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de árboles de decisión combinados con </a:t>
            </a:r>
            <a:r>
              <a:rPr lang="es-E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bagging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Al usar </a:t>
            </a:r>
            <a:r>
              <a:rPr lang="es-E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bagging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lo que en realidad está pasando, es que distintos árboles ven distintas porciones de los datos. </a:t>
            </a:r>
          </a:p>
          <a:p>
            <a:pPr marL="176213" lvl="2" indent="-176213">
              <a:buClr>
                <a:srgbClr val="00ABED"/>
              </a:buClr>
            </a:pP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Ningún 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árbol ve todos los datos de entrenamiento. Esto hace que cada árbol se entrene con distintas muestras de datos para un mismo problema. </a:t>
            </a:r>
          </a:p>
          <a:p>
            <a:pPr marL="176213" lvl="2" indent="-176213">
              <a:buClr>
                <a:srgbClr val="00ABED"/>
              </a:buClr>
            </a:pP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esta forma, al combinar sus resultados, unos errores se compensan con otros y tenemos una </a:t>
            </a: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predicción que generaliza mejor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01D466F-BB32-4682-85AD-B9A28A39CD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196" y="4041505"/>
            <a:ext cx="7312131" cy="2415259"/>
          </a:xfrm>
          <a:prstGeom prst="rect">
            <a:avLst/>
          </a:prstGeom>
        </p:spPr>
      </p:pic>
      <p:sp>
        <p:nvSpPr>
          <p:cNvPr id="6" name="Line 4">
            <a:extLst>
              <a:ext uri="{FF2B5EF4-FFF2-40B4-BE49-F238E27FC236}">
                <a16:creationId xmlns:a16="http://schemas.microsoft.com/office/drawing/2014/main" id="{4A337E03-19F3-44F0-94F4-BD9157E74BC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7367" y="897147"/>
            <a:ext cx="11076316" cy="8626"/>
          </a:xfrm>
          <a:prstGeom prst="line">
            <a:avLst/>
          </a:prstGeom>
          <a:noFill/>
          <a:ln w="6350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GT" sz="3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1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>
            <a:extLst>
              <a:ext uri="{FF2B5EF4-FFF2-40B4-BE49-F238E27FC236}">
                <a16:creationId xmlns:a16="http://schemas.microsoft.com/office/drawing/2014/main" id="{2D06D953-E3CB-4E56-8D5B-BF2A1635CD17}"/>
              </a:ext>
            </a:extLst>
          </p:cNvPr>
          <p:cNvSpPr>
            <a:spLocks/>
          </p:cNvSpPr>
          <p:nvPr/>
        </p:nvSpPr>
        <p:spPr bwMode="auto">
          <a:xfrm>
            <a:off x="1970088" y="31750"/>
            <a:ext cx="8229600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s-GT" altLang="es-GT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 método</a:t>
            </a:r>
            <a:endParaRPr lang="en-US" altLang="es-GT" sz="4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5E37549B-44B3-4CF6-9619-A8E21394B026}"/>
              </a:ext>
            </a:extLst>
          </p:cNvPr>
          <p:cNvSpPr txBox="1">
            <a:spLocks/>
          </p:cNvSpPr>
          <p:nvPr/>
        </p:nvSpPr>
        <p:spPr>
          <a:xfrm>
            <a:off x="707368" y="1098055"/>
            <a:ext cx="9709811" cy="526823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Random</a:t>
            </a: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Forest</a:t>
            </a:r>
            <a:endParaRPr lang="es-E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Diagrama que representa en forma secuencial condiciones y acciones.  Ayuda a tomar la mejor decisión desde un punto de vista probabilístico, ante un set de posibilidades. Son simples y de fácil interpretación, sirviendo para:</a:t>
            </a:r>
          </a:p>
          <a:p>
            <a:pPr marL="628650" lvl="2" indent="-274638">
              <a:buClr>
                <a:srgbClr val="00ABED"/>
              </a:buClr>
            </a:pPr>
            <a:endParaRPr lang="es-E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28650" lvl="2" indent="-274638">
              <a:buClr>
                <a:srgbClr val="00ABED"/>
              </a:buClr>
            </a:pPr>
            <a:r>
              <a:rPr lang="es-E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Reconocimiento de señales de radar</a:t>
            </a:r>
          </a:p>
          <a:p>
            <a:pPr marL="628650" lvl="2" indent="-274638">
              <a:buClr>
                <a:srgbClr val="00ABED"/>
              </a:buClr>
            </a:pPr>
            <a:r>
              <a:rPr lang="es-E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Reconocimiento de caracteres</a:t>
            </a:r>
          </a:p>
          <a:p>
            <a:pPr marL="628650" lvl="2" indent="-274638">
              <a:buClr>
                <a:srgbClr val="00ABED"/>
              </a:buClr>
            </a:pPr>
            <a:r>
              <a:rPr lang="es-E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Sensores remotos</a:t>
            </a:r>
          </a:p>
          <a:p>
            <a:pPr marL="628650" lvl="2" indent="-274638">
              <a:buClr>
                <a:srgbClr val="00ABED"/>
              </a:buClr>
            </a:pPr>
            <a:r>
              <a:rPr lang="es-E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Sistemas expertos</a:t>
            </a:r>
          </a:p>
          <a:p>
            <a:pPr marL="628650" lvl="2" indent="-274638">
              <a:buClr>
                <a:srgbClr val="00ABED"/>
              </a:buClr>
            </a:pPr>
            <a:r>
              <a:rPr lang="es-E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Diagnostico médico</a:t>
            </a:r>
          </a:p>
          <a:p>
            <a:pPr marL="628650" lvl="2" indent="-274638">
              <a:buClr>
                <a:srgbClr val="00ABED"/>
              </a:buClr>
            </a:pPr>
            <a:r>
              <a:rPr lang="es-E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Predicción meteorológica</a:t>
            </a:r>
          </a:p>
          <a:p>
            <a:pPr marL="628650" lvl="2" indent="-274638">
              <a:buClr>
                <a:srgbClr val="00ABED"/>
              </a:buClr>
            </a:pPr>
            <a:r>
              <a:rPr lang="es-E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Control de calidad</a:t>
            </a:r>
          </a:p>
          <a:p>
            <a:pPr marL="628650" lvl="2" indent="-274638">
              <a:buClr>
                <a:srgbClr val="00ABED"/>
              </a:buClr>
            </a:pPr>
            <a:r>
              <a:rPr lang="es-E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nuestro caso, ejecución presupuestaria</a:t>
            </a:r>
          </a:p>
          <a:p>
            <a:pPr marL="0" indent="0">
              <a:buNone/>
            </a:pP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8B31D22-B90A-4FEC-91BB-338DA31A3E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971" y="3084198"/>
            <a:ext cx="6215216" cy="3595399"/>
          </a:xfrm>
          <a:prstGeom prst="rect">
            <a:avLst/>
          </a:prstGeom>
        </p:spPr>
      </p:pic>
      <p:sp>
        <p:nvSpPr>
          <p:cNvPr id="6" name="Line 4">
            <a:extLst>
              <a:ext uri="{FF2B5EF4-FFF2-40B4-BE49-F238E27FC236}">
                <a16:creationId xmlns:a16="http://schemas.microsoft.com/office/drawing/2014/main" id="{0AEFDEFF-D73D-427F-BC9B-FA23F750649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7367" y="897147"/>
            <a:ext cx="11076316" cy="8626"/>
          </a:xfrm>
          <a:prstGeom prst="line">
            <a:avLst/>
          </a:prstGeom>
          <a:noFill/>
          <a:ln w="6350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GT" sz="3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41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>
            <a:extLst>
              <a:ext uri="{FF2B5EF4-FFF2-40B4-BE49-F238E27FC236}">
                <a16:creationId xmlns:a16="http://schemas.microsoft.com/office/drawing/2014/main" id="{2D06D953-E3CB-4E56-8D5B-BF2A1635CD17}"/>
              </a:ext>
            </a:extLst>
          </p:cNvPr>
          <p:cNvSpPr>
            <a:spLocks/>
          </p:cNvSpPr>
          <p:nvPr/>
        </p:nvSpPr>
        <p:spPr bwMode="auto">
          <a:xfrm>
            <a:off x="1970088" y="31750"/>
            <a:ext cx="8229600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s-GT" altLang="es-GT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 método</a:t>
            </a:r>
            <a:endParaRPr lang="en-US" altLang="es-GT" sz="4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4CB9E286-07B1-46DD-982C-5D4A6C52F0AF}"/>
              </a:ext>
            </a:extLst>
          </p:cNvPr>
          <p:cNvSpPr txBox="1">
            <a:spLocks/>
          </p:cNvSpPr>
          <p:nvPr/>
        </p:nvSpPr>
        <p:spPr>
          <a:xfrm>
            <a:off x="623978" y="1158198"/>
            <a:ext cx="78867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G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Diferencias entre árbol de decisión y random forests</a:t>
            </a:r>
          </a:p>
          <a:p>
            <a:pPr marL="0" indent="0">
              <a:buNone/>
            </a:pP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297E4DD0-B9FA-44A4-8329-BCE333B81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67" y="2128607"/>
            <a:ext cx="10860656" cy="3571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Line 4">
            <a:extLst>
              <a:ext uri="{FF2B5EF4-FFF2-40B4-BE49-F238E27FC236}">
                <a16:creationId xmlns:a16="http://schemas.microsoft.com/office/drawing/2014/main" id="{BCAE1898-75C5-47D4-84E4-E21A1D2E02D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7367" y="897147"/>
            <a:ext cx="11076316" cy="8626"/>
          </a:xfrm>
          <a:prstGeom prst="line">
            <a:avLst/>
          </a:prstGeom>
          <a:noFill/>
          <a:ln w="6350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GT" sz="3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84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>
            <a:extLst>
              <a:ext uri="{FF2B5EF4-FFF2-40B4-BE49-F238E27FC236}">
                <a16:creationId xmlns:a16="http://schemas.microsoft.com/office/drawing/2014/main" id="{2D06D953-E3CB-4E56-8D5B-BF2A1635CD17}"/>
              </a:ext>
            </a:extLst>
          </p:cNvPr>
          <p:cNvSpPr>
            <a:spLocks/>
          </p:cNvSpPr>
          <p:nvPr/>
        </p:nvSpPr>
        <p:spPr bwMode="auto">
          <a:xfrm>
            <a:off x="1981200" y="1791542"/>
            <a:ext cx="8229600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s-GT" altLang="es-GT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Los datos</a:t>
            </a:r>
            <a:endParaRPr lang="en-US" altLang="es-GT" sz="4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0" name="Line 4">
            <a:extLst>
              <a:ext uri="{FF2B5EF4-FFF2-40B4-BE49-F238E27FC236}">
                <a16:creationId xmlns:a16="http://schemas.microsoft.com/office/drawing/2014/main" id="{75828276-6A52-4A6A-85D4-1CAEADE406D1}"/>
              </a:ext>
            </a:extLst>
          </p:cNvPr>
          <p:cNvSpPr>
            <a:spLocks noChangeShapeType="1"/>
          </p:cNvSpPr>
          <p:nvPr/>
        </p:nvSpPr>
        <p:spPr bwMode="auto">
          <a:xfrm>
            <a:off x="1930404" y="2658317"/>
            <a:ext cx="8497887" cy="0"/>
          </a:xfrm>
          <a:prstGeom prst="line">
            <a:avLst/>
          </a:prstGeom>
          <a:noFill/>
          <a:ln w="6350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GT" sz="20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1026" name="Picture 2" descr="Resultado de imagen de data png">
            <a:extLst>
              <a:ext uri="{FF2B5EF4-FFF2-40B4-BE49-F238E27FC236}">
                <a16:creationId xmlns:a16="http://schemas.microsoft.com/office/drawing/2014/main" id="{DF855C48-B6F6-462D-B82F-B5DB00258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94" y="3213335"/>
            <a:ext cx="2759015" cy="197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1060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>
            <a:extLst>
              <a:ext uri="{FF2B5EF4-FFF2-40B4-BE49-F238E27FC236}">
                <a16:creationId xmlns:a16="http://schemas.microsoft.com/office/drawing/2014/main" id="{475DA77D-3F80-4957-BD4C-32F4BA5FE642}"/>
              </a:ext>
            </a:extLst>
          </p:cNvPr>
          <p:cNvSpPr>
            <a:spLocks/>
          </p:cNvSpPr>
          <p:nvPr/>
        </p:nvSpPr>
        <p:spPr bwMode="auto">
          <a:xfrm>
            <a:off x="2376490" y="1060136"/>
            <a:ext cx="4530393" cy="41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20000"/>
              </a:lnSpc>
              <a:spcAft>
                <a:spcPct val="0"/>
              </a:spcAft>
              <a:defRPr/>
            </a:pPr>
            <a:r>
              <a:rPr lang="es-GT" altLang="es-GT" sz="4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Motivación</a:t>
            </a:r>
          </a:p>
          <a:p>
            <a:pPr fontAlgn="base">
              <a:lnSpc>
                <a:spcPct val="120000"/>
              </a:lnSpc>
              <a:spcAft>
                <a:spcPct val="0"/>
              </a:spcAft>
              <a:defRPr/>
            </a:pPr>
            <a:r>
              <a:rPr lang="es-GT" altLang="es-GT" sz="4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Antecedentes</a:t>
            </a:r>
          </a:p>
          <a:p>
            <a:pPr fontAlgn="base">
              <a:lnSpc>
                <a:spcPct val="120000"/>
              </a:lnSpc>
              <a:spcAft>
                <a:spcPct val="0"/>
              </a:spcAft>
              <a:defRPr/>
            </a:pPr>
            <a:r>
              <a:rPr lang="es-GT" altLang="es-GT" sz="4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El </a:t>
            </a:r>
            <a:r>
              <a:rPr lang="es-GT" altLang="es-GT" sz="4000" dirty="0">
                <a:solidFill>
                  <a:srgbClr val="000000"/>
                </a:solidFill>
                <a:latin typeface="Times New Roman" panose="02020603050405020304" pitchFamily="18" charset="0"/>
              </a:rPr>
              <a:t>método</a:t>
            </a:r>
          </a:p>
          <a:p>
            <a:pPr fontAlgn="base">
              <a:lnSpc>
                <a:spcPct val="120000"/>
              </a:lnSpc>
              <a:spcAft>
                <a:spcPct val="0"/>
              </a:spcAft>
              <a:defRPr/>
            </a:pPr>
            <a:r>
              <a:rPr lang="es-GT" altLang="es-GT" sz="4000" dirty="0">
                <a:solidFill>
                  <a:srgbClr val="000000"/>
                </a:solidFill>
                <a:latin typeface="Times New Roman" panose="02020603050405020304" pitchFamily="18" charset="0"/>
              </a:rPr>
              <a:t>Los datos</a:t>
            </a:r>
          </a:p>
          <a:p>
            <a:pPr fontAlgn="base">
              <a:lnSpc>
                <a:spcPct val="120000"/>
              </a:lnSpc>
              <a:spcAft>
                <a:spcPct val="0"/>
              </a:spcAft>
              <a:defRPr/>
            </a:pPr>
            <a:r>
              <a:rPr lang="es-GT" altLang="es-GT" sz="4000" dirty="0">
                <a:solidFill>
                  <a:srgbClr val="000000"/>
                </a:solidFill>
                <a:latin typeface="Times New Roman" panose="02020603050405020304" pitchFamily="18" charset="0"/>
              </a:rPr>
              <a:t>Resultados</a:t>
            </a:r>
          </a:p>
          <a:p>
            <a:pPr fontAlgn="base">
              <a:lnSpc>
                <a:spcPct val="120000"/>
              </a:lnSpc>
              <a:spcAft>
                <a:spcPct val="0"/>
              </a:spcAft>
              <a:defRPr/>
            </a:pPr>
            <a:r>
              <a:rPr lang="es-GT" altLang="es-GT" sz="4000" dirty="0">
                <a:solidFill>
                  <a:srgbClr val="000000"/>
                </a:solidFill>
                <a:latin typeface="Times New Roman" panose="02020603050405020304" pitchFamily="18" charset="0"/>
              </a:rPr>
              <a:t>Otras aplicaciones</a:t>
            </a:r>
          </a:p>
          <a:p>
            <a:pPr fontAlgn="base">
              <a:lnSpc>
                <a:spcPct val="120000"/>
              </a:lnSpc>
              <a:spcAft>
                <a:spcPct val="0"/>
              </a:spcAft>
              <a:defRPr/>
            </a:pPr>
            <a:endParaRPr lang="es-GT" altLang="es-GT" sz="36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2D06D953-E3CB-4E56-8D5B-BF2A1635CD17}"/>
              </a:ext>
            </a:extLst>
          </p:cNvPr>
          <p:cNvSpPr>
            <a:spLocks/>
          </p:cNvSpPr>
          <p:nvPr/>
        </p:nvSpPr>
        <p:spPr bwMode="auto">
          <a:xfrm>
            <a:off x="1970088" y="31750"/>
            <a:ext cx="8229600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s-GT" altLang="es-GT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Contenido</a:t>
            </a:r>
            <a:endParaRPr lang="en-US" altLang="es-GT" sz="4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0" name="Line 4">
            <a:extLst>
              <a:ext uri="{FF2B5EF4-FFF2-40B4-BE49-F238E27FC236}">
                <a16:creationId xmlns:a16="http://schemas.microsoft.com/office/drawing/2014/main" id="{75828276-6A52-4A6A-85D4-1CAEADE406D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7367" y="897147"/>
            <a:ext cx="11076316" cy="8626"/>
          </a:xfrm>
          <a:prstGeom prst="line">
            <a:avLst/>
          </a:prstGeom>
          <a:noFill/>
          <a:ln w="6350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GT" sz="3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65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>
            <a:extLst>
              <a:ext uri="{FF2B5EF4-FFF2-40B4-BE49-F238E27FC236}">
                <a16:creationId xmlns:a16="http://schemas.microsoft.com/office/drawing/2014/main" id="{2D06D953-E3CB-4E56-8D5B-BF2A1635CD17}"/>
              </a:ext>
            </a:extLst>
          </p:cNvPr>
          <p:cNvSpPr>
            <a:spLocks/>
          </p:cNvSpPr>
          <p:nvPr/>
        </p:nvSpPr>
        <p:spPr bwMode="auto">
          <a:xfrm>
            <a:off x="1970088" y="31750"/>
            <a:ext cx="8229600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s-GT" altLang="es-GT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Los datos</a:t>
            </a:r>
            <a:endParaRPr lang="en-US" altLang="es-GT" sz="4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1596B5BE-7290-444F-AE1E-AFC25899B29A}"/>
              </a:ext>
            </a:extLst>
          </p:cNvPr>
          <p:cNvGrpSpPr/>
          <p:nvPr/>
        </p:nvGrpSpPr>
        <p:grpSpPr>
          <a:xfrm>
            <a:off x="3173803" y="1473945"/>
            <a:ext cx="5844397" cy="3536062"/>
            <a:chOff x="1649801" y="1758617"/>
            <a:chExt cx="5844397" cy="3536062"/>
          </a:xfrm>
        </p:grpSpPr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CF500592-F78D-4CDC-963A-67E8D4C078B6}"/>
                </a:ext>
              </a:extLst>
            </p:cNvPr>
            <p:cNvGrpSpPr/>
            <p:nvPr/>
          </p:nvGrpSpPr>
          <p:grpSpPr>
            <a:xfrm>
              <a:off x="1649801" y="1758617"/>
              <a:ext cx="5844397" cy="3536062"/>
              <a:chOff x="1649801" y="1586089"/>
              <a:chExt cx="5844397" cy="3536062"/>
            </a:xfrm>
          </p:grpSpPr>
          <p:pic>
            <p:nvPicPr>
              <p:cNvPr id="3074" name="Picture 2" descr="Resultado de imagen de intersección conjuntos png">
                <a:extLst>
                  <a:ext uri="{FF2B5EF4-FFF2-40B4-BE49-F238E27FC236}">
                    <a16:creationId xmlns:a16="http://schemas.microsoft.com/office/drawing/2014/main" id="{63BEFF82-2277-4C5B-B14F-32D3DBBA22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49801" y="1586089"/>
                <a:ext cx="5844397" cy="35360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" name="Imagen 1">
                <a:extLst>
                  <a:ext uri="{FF2B5EF4-FFF2-40B4-BE49-F238E27FC236}">
                    <a16:creationId xmlns:a16="http://schemas.microsoft.com/office/drawing/2014/main" id="{3A88F3C9-F859-41E1-BE31-7CF6A144E1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263191" y="2947987"/>
                <a:ext cx="1257300" cy="962025"/>
              </a:xfrm>
              <a:prstGeom prst="rect">
                <a:avLst/>
              </a:prstGeom>
            </p:spPr>
          </p:pic>
          <p:pic>
            <p:nvPicPr>
              <p:cNvPr id="3" name="Imagen 2">
                <a:extLst>
                  <a:ext uri="{FF2B5EF4-FFF2-40B4-BE49-F238E27FC236}">
                    <a16:creationId xmlns:a16="http://schemas.microsoft.com/office/drawing/2014/main" id="{726CA289-C796-4281-8F0B-AF388AFBE1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28618" y="2955058"/>
                <a:ext cx="1257300" cy="962025"/>
              </a:xfrm>
              <a:prstGeom prst="rect">
                <a:avLst/>
              </a:prstGeom>
            </p:spPr>
          </p:pic>
        </p:grp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BB9087A1-9DA4-4555-A5A8-D857672843EA}"/>
                </a:ext>
              </a:extLst>
            </p:cNvPr>
            <p:cNvSpPr txBox="1"/>
            <p:nvPr/>
          </p:nvSpPr>
          <p:spPr>
            <a:xfrm>
              <a:off x="2074652" y="3111149"/>
              <a:ext cx="16390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GT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ENCOVI</a:t>
              </a:r>
            </a:p>
            <a:p>
              <a:pPr algn="ctr"/>
              <a:r>
                <a:rPr lang="es-GT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2014</a:t>
              </a:r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C81BF54C-FB38-4476-B1F3-5F82AB2910F2}"/>
                </a:ext>
              </a:extLst>
            </p:cNvPr>
            <p:cNvSpPr txBox="1"/>
            <p:nvPr/>
          </p:nvSpPr>
          <p:spPr>
            <a:xfrm>
              <a:off x="5522523" y="3055588"/>
              <a:ext cx="16390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GT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CENSO</a:t>
              </a:r>
            </a:p>
            <a:p>
              <a:pPr algn="ctr"/>
              <a:r>
                <a:rPr lang="es-GT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2018</a:t>
              </a:r>
            </a:p>
          </p:txBody>
        </p:sp>
      </p:grp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0A67DB0-91D1-4DBC-8738-B22811202467}"/>
              </a:ext>
            </a:extLst>
          </p:cNvPr>
          <p:cNvSpPr txBox="1"/>
          <p:nvPr/>
        </p:nvSpPr>
        <p:spPr>
          <a:xfrm>
            <a:off x="3375402" y="5428821"/>
            <a:ext cx="5269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ENCOVI ∩ CENSO</a:t>
            </a:r>
          </a:p>
        </p:txBody>
      </p: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D150AF20-1EEF-46F2-BC57-06550954E9C2}"/>
              </a:ext>
            </a:extLst>
          </p:cNvPr>
          <p:cNvCxnSpPr>
            <a:cxnSpLocks/>
          </p:cNvCxnSpPr>
          <p:nvPr/>
        </p:nvCxnSpPr>
        <p:spPr>
          <a:xfrm flipV="1">
            <a:off x="6096000" y="3305530"/>
            <a:ext cx="0" cy="2129112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Line 4">
            <a:extLst>
              <a:ext uri="{FF2B5EF4-FFF2-40B4-BE49-F238E27FC236}">
                <a16:creationId xmlns:a16="http://schemas.microsoft.com/office/drawing/2014/main" id="{4CB73CC1-E18F-4842-89F8-9D70F4C1180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7367" y="897147"/>
            <a:ext cx="11076316" cy="8626"/>
          </a:xfrm>
          <a:prstGeom prst="line">
            <a:avLst/>
          </a:prstGeom>
          <a:noFill/>
          <a:ln w="6350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GT" sz="3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9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>
            <a:extLst>
              <a:ext uri="{FF2B5EF4-FFF2-40B4-BE49-F238E27FC236}">
                <a16:creationId xmlns:a16="http://schemas.microsoft.com/office/drawing/2014/main" id="{2D06D953-E3CB-4E56-8D5B-BF2A1635CD17}"/>
              </a:ext>
            </a:extLst>
          </p:cNvPr>
          <p:cNvSpPr>
            <a:spLocks/>
          </p:cNvSpPr>
          <p:nvPr/>
        </p:nvSpPr>
        <p:spPr bwMode="auto">
          <a:xfrm>
            <a:off x="1970088" y="31750"/>
            <a:ext cx="8229600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s-GT" altLang="es-GT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Los datos</a:t>
            </a:r>
            <a:endParaRPr lang="en-US" altLang="es-GT" sz="4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0A67DB0-91D1-4DBC-8738-B22811202467}"/>
              </a:ext>
            </a:extLst>
          </p:cNvPr>
          <p:cNvSpPr txBox="1"/>
          <p:nvPr/>
        </p:nvSpPr>
        <p:spPr>
          <a:xfrm>
            <a:off x="646982" y="972188"/>
            <a:ext cx="9683199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Tratamiento de datos:</a:t>
            </a:r>
          </a:p>
          <a:p>
            <a:endParaRPr lang="es-GT" sz="20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GT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Comparabilidad: implica revisar cada variable resultante de la ∩. Por ejemplo, “Material predominante de techo”</a:t>
            </a:r>
          </a:p>
          <a:p>
            <a:pPr lvl="1"/>
            <a:endParaRPr lang="es-GT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s-G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Encovi 2014: P01A03</a:t>
            </a:r>
          </a:p>
          <a:p>
            <a:pPr lvl="1"/>
            <a:r>
              <a:rPr lang="es-G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Censo 2018: PCV3</a:t>
            </a:r>
          </a:p>
          <a:p>
            <a:pPr lvl="1"/>
            <a:endParaRPr lang="es-GT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s-GT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Pero además, se deben ajustar sus categorías :</a:t>
            </a:r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D4DB78CC-6E60-4649-B24E-7AD66674A1F5}"/>
              </a:ext>
            </a:extLst>
          </p:cNvPr>
          <p:cNvGrpSpPr/>
          <p:nvPr/>
        </p:nvGrpSpPr>
        <p:grpSpPr>
          <a:xfrm>
            <a:off x="1710864" y="4024034"/>
            <a:ext cx="3622992" cy="2340344"/>
            <a:chOff x="2038668" y="3938502"/>
            <a:chExt cx="3622992" cy="2340344"/>
          </a:xfrm>
        </p:grpSpPr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AAF848A9-78A7-4EAC-8457-93EC5F5E8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38668" y="3938502"/>
              <a:ext cx="3622992" cy="2340344"/>
            </a:xfrm>
            <a:prstGeom prst="rect">
              <a:avLst/>
            </a:prstGeom>
          </p:spPr>
        </p:pic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30C55431-7552-4884-B046-A3FF6888B9BB}"/>
                </a:ext>
              </a:extLst>
            </p:cNvPr>
            <p:cNvSpPr/>
            <p:nvPr/>
          </p:nvSpPr>
          <p:spPr>
            <a:xfrm>
              <a:off x="2038668" y="5570220"/>
              <a:ext cx="3622992" cy="70862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GT"/>
            </a:p>
          </p:txBody>
        </p:sp>
      </p:grpSp>
      <p:sp>
        <p:nvSpPr>
          <p:cNvPr id="16" name="Flecha: a la derecha 15">
            <a:extLst>
              <a:ext uri="{FF2B5EF4-FFF2-40B4-BE49-F238E27FC236}">
                <a16:creationId xmlns:a16="http://schemas.microsoft.com/office/drawing/2014/main" id="{4CBF8353-48EB-4708-98E9-D7017FE1F03C}"/>
              </a:ext>
            </a:extLst>
          </p:cNvPr>
          <p:cNvSpPr/>
          <p:nvPr/>
        </p:nvSpPr>
        <p:spPr>
          <a:xfrm>
            <a:off x="5608863" y="4883423"/>
            <a:ext cx="825039" cy="6215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GT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C8F3CCA4-15A8-4D79-AAE9-9221F650A8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0154" y="3967353"/>
            <a:ext cx="4109519" cy="2142099"/>
          </a:xfrm>
          <a:prstGeom prst="rect">
            <a:avLst/>
          </a:prstGeom>
        </p:spPr>
      </p:pic>
      <p:sp>
        <p:nvSpPr>
          <p:cNvPr id="21" name="Flecha: a la derecha 20">
            <a:extLst>
              <a:ext uri="{FF2B5EF4-FFF2-40B4-BE49-F238E27FC236}">
                <a16:creationId xmlns:a16="http://schemas.microsoft.com/office/drawing/2014/main" id="{3EAD020E-FF46-4F7D-B01D-3D2A5E5BF8D3}"/>
              </a:ext>
            </a:extLst>
          </p:cNvPr>
          <p:cNvSpPr/>
          <p:nvPr/>
        </p:nvSpPr>
        <p:spPr>
          <a:xfrm>
            <a:off x="4527940" y="2674334"/>
            <a:ext cx="1487979" cy="6215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GT" dirty="0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A1A23892-A95E-4532-8C6D-B738E1033EA9}"/>
              </a:ext>
            </a:extLst>
          </p:cNvPr>
          <p:cNvSpPr txBox="1"/>
          <p:nvPr/>
        </p:nvSpPr>
        <p:spPr>
          <a:xfrm>
            <a:off x="6570519" y="2464905"/>
            <a:ext cx="33073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Censo 2018 se transforma a P01A03</a:t>
            </a:r>
          </a:p>
        </p:txBody>
      </p:sp>
      <p:sp>
        <p:nvSpPr>
          <p:cNvPr id="23" name="Line 4">
            <a:extLst>
              <a:ext uri="{FF2B5EF4-FFF2-40B4-BE49-F238E27FC236}">
                <a16:creationId xmlns:a16="http://schemas.microsoft.com/office/drawing/2014/main" id="{C7B6BC50-35F0-43E5-87D0-FB34EE05AFE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7367" y="897147"/>
            <a:ext cx="11076316" cy="8626"/>
          </a:xfrm>
          <a:prstGeom prst="line">
            <a:avLst/>
          </a:prstGeom>
          <a:noFill/>
          <a:ln w="6350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GT" sz="3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84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>
            <a:extLst>
              <a:ext uri="{FF2B5EF4-FFF2-40B4-BE49-F238E27FC236}">
                <a16:creationId xmlns:a16="http://schemas.microsoft.com/office/drawing/2014/main" id="{2D06D953-E3CB-4E56-8D5B-BF2A1635CD17}"/>
              </a:ext>
            </a:extLst>
          </p:cNvPr>
          <p:cNvSpPr>
            <a:spLocks/>
          </p:cNvSpPr>
          <p:nvPr/>
        </p:nvSpPr>
        <p:spPr bwMode="auto">
          <a:xfrm>
            <a:off x="1970088" y="31750"/>
            <a:ext cx="8229600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s-GT" altLang="es-GT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Los datos</a:t>
            </a:r>
            <a:endParaRPr lang="en-US" altLang="es-GT" sz="4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0A67DB0-91D1-4DBC-8738-B22811202467}"/>
              </a:ext>
            </a:extLst>
          </p:cNvPr>
          <p:cNvSpPr txBox="1"/>
          <p:nvPr/>
        </p:nvSpPr>
        <p:spPr>
          <a:xfrm>
            <a:off x="280000" y="2653215"/>
            <a:ext cx="421961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3200" b="1" dirty="0">
                <a:solidFill>
                  <a:srgbClr val="9B2D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Listado de variables ∩ tratadas y utilizadas (incluyendo sus respectivas categorías)</a:t>
            </a:r>
            <a:endParaRPr lang="es-GT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09FEE443-C17F-4AE2-B597-FBF83BFBD261}"/>
              </a:ext>
            </a:extLst>
          </p:cNvPr>
          <p:cNvSpPr/>
          <p:nvPr/>
        </p:nvSpPr>
        <p:spPr>
          <a:xfrm>
            <a:off x="5135881" y="901906"/>
            <a:ext cx="594360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T" sz="900" dirty="0"/>
              <a:t>DEPTO	Departamento</a:t>
            </a:r>
          </a:p>
          <a:p>
            <a:r>
              <a:rPr lang="es-GT" sz="900" dirty="0"/>
              <a:t>AREA	Área</a:t>
            </a:r>
          </a:p>
          <a:p>
            <a:r>
              <a:rPr lang="es-GT" sz="900" dirty="0"/>
              <a:t>POBREZA	Clasificación de hogar (Pobreza)</a:t>
            </a:r>
          </a:p>
          <a:p>
            <a:r>
              <a:rPr lang="es-GT" sz="900" dirty="0"/>
              <a:t>PPA02	Sexo</a:t>
            </a:r>
          </a:p>
          <a:p>
            <a:r>
              <a:rPr lang="es-GT" sz="900" dirty="0"/>
              <a:t>PPA03	Edad</a:t>
            </a:r>
          </a:p>
          <a:p>
            <a:r>
              <a:rPr lang="es-GT" sz="900" dirty="0"/>
              <a:t>PPA05	Parentesco</a:t>
            </a:r>
          </a:p>
          <a:p>
            <a:r>
              <a:rPr lang="es-GT" sz="900" dirty="0"/>
              <a:t>PPA06	Estado Civil</a:t>
            </a:r>
          </a:p>
          <a:p>
            <a:r>
              <a:rPr lang="es-GT" sz="900" dirty="0"/>
              <a:t>P04A07A	Cuál Es El Idioma En El Que Aprendió A Hablar (...)? (Código)</a:t>
            </a:r>
          </a:p>
          <a:p>
            <a:r>
              <a:rPr lang="es-GT" sz="900" dirty="0"/>
              <a:t>P04A11A	Según Su Historia, Tradiciones Y Costumbres ¿A Qué Pueblo Considera Que Pertenece (...)?</a:t>
            </a:r>
          </a:p>
          <a:p>
            <a:r>
              <a:rPr lang="es-GT" sz="900" dirty="0"/>
              <a:t>P06B01	Sabe Leer Y Escribir?</a:t>
            </a:r>
          </a:p>
          <a:p>
            <a:r>
              <a:rPr lang="es-GT" sz="900" dirty="0"/>
              <a:t>P06B25A	Cuál Fue El Nivel Y Grado De Educación Más Alto Aprobado Por (?)? (Nivel)</a:t>
            </a:r>
          </a:p>
          <a:p>
            <a:r>
              <a:rPr lang="es-GT" sz="900" dirty="0"/>
              <a:t>P06B25B	Cuál Fue El Nivel Y Grado De Educación Más Alto Aprobado Por (?)? (Grado)</a:t>
            </a:r>
          </a:p>
          <a:p>
            <a:r>
              <a:rPr lang="es-GT" sz="900" dirty="0"/>
              <a:t>PCH15	Recibe remesas</a:t>
            </a:r>
          </a:p>
          <a:p>
            <a:r>
              <a:rPr lang="es-GT" sz="900" dirty="0"/>
              <a:t>THOGAR	Tamaño del hogar</a:t>
            </a:r>
          </a:p>
          <a:p>
            <a:r>
              <a:rPr lang="es-GT" sz="900" dirty="0"/>
              <a:t>PPB03	¿Este es el hogar número?</a:t>
            </a:r>
          </a:p>
          <a:p>
            <a:r>
              <a:rPr lang="es-GT" sz="900" dirty="0"/>
              <a:t>PPA11A	En los últimos 5 años ¿Alguna persona que vivía en este hogar, vive actualmente en otro país?</a:t>
            </a:r>
          </a:p>
          <a:p>
            <a:r>
              <a:rPr lang="es-GT" sz="900" dirty="0"/>
              <a:t>P01A01	¿El  tipo  de  vivienda  que ocupa el hogar es?</a:t>
            </a:r>
          </a:p>
          <a:p>
            <a:r>
              <a:rPr lang="es-GT" sz="900" dirty="0"/>
              <a:t>P01A02	¿Cuál  es  el material predominante en las paredes exteriores?</a:t>
            </a:r>
          </a:p>
          <a:p>
            <a:r>
              <a:rPr lang="es-GT" sz="900" dirty="0"/>
              <a:t>P01A03	¿Cuál  es  el material predominante en el techo?</a:t>
            </a:r>
          </a:p>
          <a:p>
            <a:r>
              <a:rPr lang="es-GT" sz="900" dirty="0"/>
              <a:t>P01A04	¿Cuál  es  el  material  predominante en el piso?</a:t>
            </a:r>
          </a:p>
          <a:p>
            <a:r>
              <a:rPr lang="es-GT" sz="900" dirty="0"/>
              <a:t>P01B01	¿La vivienda que ocupa este hogar es</a:t>
            </a:r>
          </a:p>
          <a:p>
            <a:r>
              <a:rPr lang="es-GT" sz="900" dirty="0"/>
              <a:t>P01D01	¿De cuántos cuartos dispone este hogar?</a:t>
            </a:r>
          </a:p>
          <a:p>
            <a:r>
              <a:rPr lang="es-GT" sz="900" dirty="0"/>
              <a:t>P01D02	Del total de cuartos, ¿cuántos utiliza como dormitorios?</a:t>
            </a:r>
          </a:p>
          <a:p>
            <a:r>
              <a:rPr lang="es-GT" sz="900" dirty="0"/>
              <a:t>P01D04	¿Donde habitualmente cocinan los miembros del hogar?</a:t>
            </a:r>
          </a:p>
          <a:p>
            <a:r>
              <a:rPr lang="es-GT" sz="900" dirty="0"/>
              <a:t>P01D06	¿De dónde obtienen principalmente el agua para consumo de los miembros del hogar?</a:t>
            </a:r>
          </a:p>
          <a:p>
            <a:r>
              <a:rPr lang="es-GT" sz="900" dirty="0"/>
              <a:t>P01D17	¿Qué tipo de servicio sanitario tiene este hogar?</a:t>
            </a:r>
          </a:p>
          <a:p>
            <a:r>
              <a:rPr lang="es-GT" sz="900" dirty="0"/>
              <a:t>P01D18	¿El servicio sanitario es...</a:t>
            </a:r>
          </a:p>
          <a:p>
            <a:r>
              <a:rPr lang="es-GT" sz="900" dirty="0"/>
              <a:t>P01D19C	¿Internet?</a:t>
            </a:r>
          </a:p>
          <a:p>
            <a:r>
              <a:rPr lang="es-GT" sz="900" dirty="0"/>
              <a:t>P01D19D	¿TV por cable?</a:t>
            </a:r>
          </a:p>
          <a:p>
            <a:r>
              <a:rPr lang="es-GT" sz="900" dirty="0"/>
              <a:t>P01D21	¿Cómo elimina la mayor parte de la basura?</a:t>
            </a:r>
          </a:p>
          <a:p>
            <a:r>
              <a:rPr lang="es-GT" sz="900" dirty="0"/>
              <a:t>PCH13	¿Dispone el hogar de un cuarto exclusivo para cocinar?</a:t>
            </a:r>
          </a:p>
          <a:p>
            <a:r>
              <a:rPr lang="es-GT" sz="900" dirty="0"/>
              <a:t>PCH9_A	¿Cuenta este hogar con radio?</a:t>
            </a:r>
          </a:p>
          <a:p>
            <a:r>
              <a:rPr lang="es-GT" sz="900" dirty="0"/>
              <a:t>PCH9_B	¿Cuenta este hogar con estufa?</a:t>
            </a:r>
          </a:p>
          <a:p>
            <a:r>
              <a:rPr lang="es-GT" sz="900" dirty="0"/>
              <a:t>PCH9_C	¿Cuenta este hogar con televisor?</a:t>
            </a:r>
          </a:p>
          <a:p>
            <a:r>
              <a:rPr lang="es-GT" sz="900" dirty="0"/>
              <a:t>PCH9_E	¿Cuenta este hogar con refrigeradora?</a:t>
            </a:r>
          </a:p>
          <a:p>
            <a:r>
              <a:rPr lang="es-GT" sz="900" dirty="0"/>
              <a:t>PCH9_G	¿Cuenta este hogar con lavadora de ropa?</a:t>
            </a:r>
          </a:p>
          <a:p>
            <a:r>
              <a:rPr lang="es-GT" sz="900" dirty="0"/>
              <a:t>PCH9_H	¿Cuenta este hogar con computadora?</a:t>
            </a:r>
          </a:p>
          <a:p>
            <a:r>
              <a:rPr lang="es-GT" sz="900" dirty="0"/>
              <a:t>PCH9_K	¿Cuenta este hogar con sistema de agua caliente?</a:t>
            </a:r>
          </a:p>
          <a:p>
            <a:r>
              <a:rPr lang="es-GT" sz="900" dirty="0"/>
              <a:t>PCH9_L	¿Cuenta este hogar con moto?</a:t>
            </a:r>
          </a:p>
          <a:p>
            <a:r>
              <a:rPr lang="es-GT" sz="900" dirty="0"/>
              <a:t>PCH9_M	¿Cuenta este hogar con carro?</a:t>
            </a:r>
          </a:p>
        </p:txBody>
      </p:sp>
      <p:sp>
        <p:nvSpPr>
          <p:cNvPr id="6" name="Abrir llave 5">
            <a:extLst>
              <a:ext uri="{FF2B5EF4-FFF2-40B4-BE49-F238E27FC236}">
                <a16:creationId xmlns:a16="http://schemas.microsoft.com/office/drawing/2014/main" id="{986B7BB1-C85D-4770-96AF-DC5C88CC9A92}"/>
              </a:ext>
            </a:extLst>
          </p:cNvPr>
          <p:cNvSpPr/>
          <p:nvPr/>
        </p:nvSpPr>
        <p:spPr>
          <a:xfrm>
            <a:off x="4632961" y="1066800"/>
            <a:ext cx="236220" cy="5234932"/>
          </a:xfrm>
          <a:prstGeom prst="leftBrace">
            <a:avLst>
              <a:gd name="adj1" fmla="val 43817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11038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30A2BA-4E1F-48C4-9617-3BEB6786F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1" y="148821"/>
            <a:ext cx="7886700" cy="1325563"/>
          </a:xfrm>
        </p:spPr>
        <p:txBody>
          <a:bodyPr/>
          <a:lstStyle/>
          <a:p>
            <a:r>
              <a:rPr lang="es-GT" dirty="0"/>
              <a:t>Buscando el mejor RF</a:t>
            </a:r>
            <a:endParaRPr lang="en-GB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D7FB3727-F314-4EE1-83E4-326A39233492}"/>
              </a:ext>
            </a:extLst>
          </p:cNvPr>
          <p:cNvSpPr txBox="1"/>
          <p:nvPr/>
        </p:nvSpPr>
        <p:spPr>
          <a:xfrm>
            <a:off x="1956626" y="5447070"/>
            <a:ext cx="92600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600" dirty="0"/>
              <a:t>Fuente: </a:t>
            </a:r>
            <a:r>
              <a:rPr lang="es-GT" sz="1600" dirty="0" err="1"/>
              <a:t>Icefi</a:t>
            </a:r>
            <a:r>
              <a:rPr lang="es-GT" sz="1600" dirty="0"/>
              <a:t> con información de la </a:t>
            </a:r>
            <a:r>
              <a:rPr lang="es-GT" sz="1600" dirty="0" err="1"/>
              <a:t>Encovi</a:t>
            </a:r>
            <a:endParaRPr lang="es-GT" sz="1600" dirty="0"/>
          </a:p>
          <a:p>
            <a:r>
              <a:rPr lang="es-GT" sz="1600" dirty="0"/>
              <a:t>Nota:</a:t>
            </a:r>
          </a:p>
          <a:p>
            <a:r>
              <a:rPr lang="es-GT" sz="1600" dirty="0">
                <a:solidFill>
                  <a:srgbClr val="0000FF"/>
                </a:solidFill>
              </a:rPr>
              <a:t>THOGAR= tamaño del hogar; DEPTO= departamento; PCH9_B = estufa; PCH9_M = vehículo; PCH9_E = refrigeradora; PCH9_ L= moto; P01A04= tipo de piso; P01D01= cantidad cuartos; P01D02= cantidad de dormitorios; P01B01= tenencia de la vivienda</a:t>
            </a:r>
            <a:endParaRPr lang="en-GB" sz="16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32C0C62-B29A-4BE0-BD37-78A270824E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293" b="2359"/>
          <a:stretch/>
        </p:blipFill>
        <p:spPr>
          <a:xfrm>
            <a:off x="2133598" y="2153265"/>
            <a:ext cx="8003459" cy="3313471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74C5AD1-4CB3-41B9-BEDB-3E0DB8261D64}"/>
              </a:ext>
            </a:extLst>
          </p:cNvPr>
          <p:cNvSpPr txBox="1"/>
          <p:nvPr/>
        </p:nvSpPr>
        <p:spPr>
          <a:xfrm>
            <a:off x="2211638" y="1253159"/>
            <a:ext cx="81023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dirty="0"/>
              <a:t>En </a:t>
            </a:r>
            <a:r>
              <a:rPr lang="es-GT" i="1" dirty="0" err="1"/>
              <a:t>Debt</a:t>
            </a:r>
            <a:r>
              <a:rPr lang="es-GT" i="1" dirty="0"/>
              <a:t> </a:t>
            </a:r>
            <a:r>
              <a:rPr lang="es-GT" i="1" dirty="0" err="1"/>
              <a:t>is</a:t>
            </a:r>
            <a:r>
              <a:rPr lang="es-GT" i="1" dirty="0"/>
              <a:t> </a:t>
            </a:r>
            <a:r>
              <a:rPr lang="es-GT" i="1" dirty="0" err="1"/>
              <a:t>not</a:t>
            </a:r>
            <a:r>
              <a:rPr lang="es-GT" i="1" dirty="0"/>
              <a:t> free </a:t>
            </a:r>
            <a:r>
              <a:rPr lang="es-GT" dirty="0"/>
              <a:t>(Moreno et al, 2020) se encuentra que un algoritmo eficiente para la selección de atributos es </a:t>
            </a:r>
            <a:r>
              <a:rPr lang="es-GT" dirty="0" err="1"/>
              <a:t>Boruta</a:t>
            </a:r>
            <a:r>
              <a:rPr lang="es-GT" dirty="0"/>
              <a:t>, el cual usamos para determinar el grupo de variables para RF: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713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30A2BA-4E1F-48C4-9617-3BEB6786F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1" y="148821"/>
            <a:ext cx="7886700" cy="1325563"/>
          </a:xfrm>
        </p:spPr>
        <p:txBody>
          <a:bodyPr/>
          <a:lstStyle/>
          <a:p>
            <a:r>
              <a:rPr lang="es-GT" dirty="0"/>
              <a:t>Buscando el mejor RF</a:t>
            </a:r>
            <a:endParaRPr lang="en-GB" dirty="0"/>
          </a:p>
        </p:txBody>
      </p:sp>
      <p:graphicFrame>
        <p:nvGraphicFramePr>
          <p:cNvPr id="20" name="Tabla 19">
            <a:extLst>
              <a:ext uri="{FF2B5EF4-FFF2-40B4-BE49-F238E27FC236}">
                <a16:creationId xmlns:a16="http://schemas.microsoft.com/office/drawing/2014/main" id="{45891720-6E5C-461B-862D-9980F006101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664545" y="2104097"/>
          <a:ext cx="6725268" cy="3864084"/>
        </p:xfrm>
        <a:graphic>
          <a:graphicData uri="http://schemas.openxmlformats.org/drawingml/2006/table">
            <a:tbl>
              <a:tblPr>
                <a:tableStyleId>{EB344D84-9AFB-497E-A393-DC336BA19D2E}</a:tableStyleId>
              </a:tblPr>
              <a:tblGrid>
                <a:gridCol w="1491375">
                  <a:extLst>
                    <a:ext uri="{9D8B030D-6E8A-4147-A177-3AD203B41FA5}">
                      <a16:colId xmlns:a16="http://schemas.microsoft.com/office/drawing/2014/main" val="186840400"/>
                    </a:ext>
                  </a:extLst>
                </a:gridCol>
                <a:gridCol w="1744631">
                  <a:extLst>
                    <a:ext uri="{9D8B030D-6E8A-4147-A177-3AD203B41FA5}">
                      <a16:colId xmlns:a16="http://schemas.microsoft.com/office/drawing/2014/main" val="2164353983"/>
                    </a:ext>
                  </a:extLst>
                </a:gridCol>
                <a:gridCol w="1744631">
                  <a:extLst>
                    <a:ext uri="{9D8B030D-6E8A-4147-A177-3AD203B41FA5}">
                      <a16:colId xmlns:a16="http://schemas.microsoft.com/office/drawing/2014/main" val="660011504"/>
                    </a:ext>
                  </a:extLst>
                </a:gridCol>
                <a:gridCol w="1744631">
                  <a:extLst>
                    <a:ext uri="{9D8B030D-6E8A-4147-A177-3AD203B41FA5}">
                      <a16:colId xmlns:a16="http://schemas.microsoft.com/office/drawing/2014/main" val="1277201669"/>
                    </a:ext>
                  </a:extLst>
                </a:gridCol>
              </a:tblGrid>
              <a:tr h="276006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 dirty="0">
                          <a:effectLst/>
                        </a:rPr>
                        <a:t># </a:t>
                      </a:r>
                      <a:r>
                        <a:rPr lang="en-GB" sz="1600" u="none" strike="noStrike" dirty="0" err="1">
                          <a:effectLst/>
                        </a:rPr>
                        <a:t>Modelo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 dirty="0" err="1">
                          <a:effectLst/>
                        </a:rPr>
                        <a:t>Árboles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>
                          <a:effectLst/>
                        </a:rPr>
                        <a:t>MTRIES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 dirty="0">
                          <a:effectLst/>
                        </a:rPr>
                        <a:t>OOB-RMSE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6644976"/>
                  </a:ext>
                </a:extLst>
              </a:tr>
              <a:tr h="276006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1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1100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  28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0.2613846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603518520"/>
                  </a:ext>
                </a:extLst>
              </a:tr>
              <a:tr h="276006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2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1500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  24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0.2613846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885548649"/>
                  </a:ext>
                </a:extLst>
              </a:tr>
              <a:tr h="276006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3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1400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  24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0.2615461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198899150"/>
                  </a:ext>
                </a:extLst>
              </a:tr>
              <a:tr h="276006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4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1150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  28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0.2617075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160411064"/>
                  </a:ext>
                </a:extLst>
              </a:tr>
              <a:tr h="276006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5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1050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  30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0.2617882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742034049"/>
                  </a:ext>
                </a:extLst>
              </a:tr>
              <a:tr h="276006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.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.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.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.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708790721"/>
                  </a:ext>
                </a:extLst>
              </a:tr>
              <a:tr h="276006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.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.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.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.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732742697"/>
                  </a:ext>
                </a:extLst>
              </a:tr>
              <a:tr h="276006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.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.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.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.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770625452"/>
                  </a:ext>
                </a:extLst>
              </a:tr>
              <a:tr h="276006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216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100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  22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0.2746965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232551073"/>
                  </a:ext>
                </a:extLst>
              </a:tr>
              <a:tr h="276006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217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100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  36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0.2750037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562590312"/>
                  </a:ext>
                </a:extLst>
              </a:tr>
              <a:tr h="276006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218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100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  16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0.2753107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529956404"/>
                  </a:ext>
                </a:extLst>
              </a:tr>
              <a:tr h="276006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219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100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  28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0.2753873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144709018"/>
                  </a:ext>
                </a:extLst>
              </a:tr>
              <a:tr h="276006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220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100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  34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0.2754640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947440538"/>
                  </a:ext>
                </a:extLst>
              </a:tr>
            </a:tbl>
          </a:graphicData>
        </a:graphic>
      </p:graphicFrame>
      <p:sp>
        <p:nvSpPr>
          <p:cNvPr id="21" name="CuadroTexto 20">
            <a:extLst>
              <a:ext uri="{FF2B5EF4-FFF2-40B4-BE49-F238E27FC236}">
                <a16:creationId xmlns:a16="http://schemas.microsoft.com/office/drawing/2014/main" id="{D7FB3727-F314-4EE1-83E4-326A39233492}"/>
              </a:ext>
            </a:extLst>
          </p:cNvPr>
          <p:cNvSpPr txBox="1"/>
          <p:nvPr/>
        </p:nvSpPr>
        <p:spPr>
          <a:xfrm>
            <a:off x="2625216" y="6095998"/>
            <a:ext cx="6479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dirty="0"/>
              <a:t>Fuente: </a:t>
            </a:r>
            <a:r>
              <a:rPr lang="es-GT" dirty="0" err="1"/>
              <a:t>Icefi</a:t>
            </a:r>
            <a:r>
              <a:rPr lang="es-GT" dirty="0"/>
              <a:t> con información de la </a:t>
            </a:r>
            <a:r>
              <a:rPr lang="es-GT" dirty="0" err="1"/>
              <a:t>Encovi</a:t>
            </a:r>
            <a:endParaRPr lang="en-GB" dirty="0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16676D2A-5868-4A82-8ED0-AC08AF85FE79}"/>
              </a:ext>
            </a:extLst>
          </p:cNvPr>
          <p:cNvSpPr txBox="1"/>
          <p:nvPr/>
        </p:nvSpPr>
        <p:spPr>
          <a:xfrm>
            <a:off x="2290917" y="1484672"/>
            <a:ext cx="7492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2400" dirty="0"/>
              <a:t>Cantidad óptima de árboles y variables  en nodos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393515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B1185B44-C79A-4436-A9E5-A1F754196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1" y="148821"/>
            <a:ext cx="7886700" cy="1325563"/>
          </a:xfrm>
        </p:spPr>
        <p:txBody>
          <a:bodyPr/>
          <a:lstStyle/>
          <a:p>
            <a:r>
              <a:rPr lang="es-GT" dirty="0"/>
              <a:t>Buscando el mejor RF</a:t>
            </a:r>
            <a:endParaRPr lang="en-GB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7856F11-0200-46E3-85BF-CB2BBD22CC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10" t="25197" r="32580" b="26440"/>
          <a:stretch/>
        </p:blipFill>
        <p:spPr>
          <a:xfrm>
            <a:off x="2635045" y="2507228"/>
            <a:ext cx="7207045" cy="4025127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D74CCC6-E8B3-4562-9885-84E6FBD8F5EE}"/>
              </a:ext>
            </a:extLst>
          </p:cNvPr>
          <p:cNvSpPr txBox="1">
            <a:spLocks/>
          </p:cNvSpPr>
          <p:nvPr/>
        </p:nvSpPr>
        <p:spPr>
          <a:xfrm>
            <a:off x="2123766" y="121562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GT" sz="3000" dirty="0"/>
              <a:t>Matriz de confusión</a:t>
            </a:r>
            <a:endParaRPr lang="en-GB" sz="3000" dirty="0"/>
          </a:p>
        </p:txBody>
      </p:sp>
    </p:spTree>
    <p:extLst>
      <p:ext uri="{BB962C8B-B14F-4D97-AF65-F5344CB8AC3E}">
        <p14:creationId xmlns:p14="http://schemas.microsoft.com/office/powerpoint/2010/main" val="1327243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B1185B44-C79A-4436-A9E5-A1F754196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3766" y="95032"/>
            <a:ext cx="7886700" cy="1325563"/>
          </a:xfrm>
        </p:spPr>
        <p:txBody>
          <a:bodyPr/>
          <a:lstStyle/>
          <a:p>
            <a:pPr algn="ctr"/>
            <a:r>
              <a:rPr lang="es-GT" dirty="0"/>
              <a:t>Buscando el mejor RF</a:t>
            </a:r>
            <a:endParaRPr lang="en-GB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4D74CCC6-E8B3-4562-9885-84E6FBD8F5EE}"/>
              </a:ext>
            </a:extLst>
          </p:cNvPr>
          <p:cNvSpPr txBox="1">
            <a:spLocks/>
          </p:cNvSpPr>
          <p:nvPr/>
        </p:nvSpPr>
        <p:spPr>
          <a:xfrm>
            <a:off x="1377538" y="1215620"/>
            <a:ext cx="86329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GT" sz="3000" b="1" dirty="0" smtClean="0"/>
              <a:t>Métricas para el conjunto de datos de entrenamiento y validación</a:t>
            </a:r>
            <a:endParaRPr lang="en-GB" sz="30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3" t="19258" r="24124" b="65300"/>
          <a:stretch/>
        </p:blipFill>
        <p:spPr bwMode="auto">
          <a:xfrm>
            <a:off x="1243363" y="3186641"/>
            <a:ext cx="8901277" cy="2129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128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B1185B44-C79A-4436-A9E5-A1F754196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1" y="148821"/>
            <a:ext cx="7886700" cy="1325563"/>
          </a:xfrm>
        </p:spPr>
        <p:txBody>
          <a:bodyPr/>
          <a:lstStyle/>
          <a:p>
            <a:r>
              <a:rPr lang="es-GT" dirty="0"/>
              <a:t>Buscando el mejor RF</a:t>
            </a:r>
            <a:endParaRPr lang="en-GB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4D74CCC6-E8B3-4562-9885-84E6FBD8F5EE}"/>
              </a:ext>
            </a:extLst>
          </p:cNvPr>
          <p:cNvSpPr txBox="1">
            <a:spLocks/>
          </p:cNvSpPr>
          <p:nvPr/>
        </p:nvSpPr>
        <p:spPr>
          <a:xfrm>
            <a:off x="2123766" y="121562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GT" sz="3000" b="1" dirty="0"/>
              <a:t>Matriz de </a:t>
            </a:r>
            <a:r>
              <a:rPr lang="es-GT" sz="3000" b="1" dirty="0" smtClean="0"/>
              <a:t>confusión para el conjunto de datos de evaluación</a:t>
            </a:r>
            <a:endParaRPr lang="en-GB" sz="30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5" t="19258" r="22760" b="67979"/>
          <a:stretch/>
        </p:blipFill>
        <p:spPr bwMode="auto">
          <a:xfrm>
            <a:off x="463138" y="2780912"/>
            <a:ext cx="11365617" cy="2824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402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B1185B44-C79A-4436-A9E5-A1F754196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1" y="148821"/>
            <a:ext cx="7886700" cy="1325563"/>
          </a:xfrm>
        </p:spPr>
        <p:txBody>
          <a:bodyPr/>
          <a:lstStyle/>
          <a:p>
            <a:r>
              <a:rPr lang="es-GT" dirty="0"/>
              <a:t>Buscando el mejor RF</a:t>
            </a:r>
            <a:endParaRPr lang="en-GB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4D74CCC6-E8B3-4562-9885-84E6FBD8F5EE}"/>
              </a:ext>
            </a:extLst>
          </p:cNvPr>
          <p:cNvSpPr txBox="1">
            <a:spLocks/>
          </p:cNvSpPr>
          <p:nvPr/>
        </p:nvSpPr>
        <p:spPr>
          <a:xfrm>
            <a:off x="2123766" y="121562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GT" sz="3000" b="1" dirty="0" smtClean="0"/>
              <a:t>Métricas para el conjunto de datos de evaluación</a:t>
            </a:r>
            <a:endParaRPr lang="en-GB" sz="30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4" t="50244" r="25098" b="25328"/>
          <a:stretch/>
        </p:blipFill>
        <p:spPr bwMode="auto">
          <a:xfrm>
            <a:off x="546265" y="2576808"/>
            <a:ext cx="11424062" cy="3795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210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>
            <a:extLst>
              <a:ext uri="{FF2B5EF4-FFF2-40B4-BE49-F238E27FC236}">
                <a16:creationId xmlns:a16="http://schemas.microsoft.com/office/drawing/2014/main" id="{2D06D953-E3CB-4E56-8D5B-BF2A1635CD17}"/>
              </a:ext>
            </a:extLst>
          </p:cNvPr>
          <p:cNvSpPr>
            <a:spLocks/>
          </p:cNvSpPr>
          <p:nvPr/>
        </p:nvSpPr>
        <p:spPr bwMode="auto">
          <a:xfrm>
            <a:off x="1981200" y="1791542"/>
            <a:ext cx="8229600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s-GT" altLang="es-GT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Resultados</a:t>
            </a:r>
            <a:endParaRPr lang="en-US" altLang="es-GT" sz="4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0" name="Line 4">
            <a:extLst>
              <a:ext uri="{FF2B5EF4-FFF2-40B4-BE49-F238E27FC236}">
                <a16:creationId xmlns:a16="http://schemas.microsoft.com/office/drawing/2014/main" id="{75828276-6A52-4A6A-85D4-1CAEADE406D1}"/>
              </a:ext>
            </a:extLst>
          </p:cNvPr>
          <p:cNvSpPr>
            <a:spLocks noChangeShapeType="1"/>
          </p:cNvSpPr>
          <p:nvPr/>
        </p:nvSpPr>
        <p:spPr bwMode="auto">
          <a:xfrm>
            <a:off x="1930404" y="2658317"/>
            <a:ext cx="8497887" cy="0"/>
          </a:xfrm>
          <a:prstGeom prst="line">
            <a:avLst/>
          </a:prstGeom>
          <a:noFill/>
          <a:ln w="6350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GT" sz="20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08481519-2DAE-432C-9470-C0FCE94D3E04}"/>
              </a:ext>
            </a:extLst>
          </p:cNvPr>
          <p:cNvGrpSpPr/>
          <p:nvPr/>
        </p:nvGrpSpPr>
        <p:grpSpPr>
          <a:xfrm>
            <a:off x="0" y="3105334"/>
            <a:ext cx="4002659" cy="3329972"/>
            <a:chOff x="1506746" y="3070829"/>
            <a:chExt cx="4002658" cy="3329972"/>
          </a:xfrm>
        </p:grpSpPr>
        <p:pic>
          <p:nvPicPr>
            <p:cNvPr id="5124" name="Picture 4" descr="Resultado de imagen de poverty png">
              <a:extLst>
                <a:ext uri="{FF2B5EF4-FFF2-40B4-BE49-F238E27FC236}">
                  <a16:creationId xmlns:a16="http://schemas.microsoft.com/office/drawing/2014/main" id="{278F23B6-8E35-4357-89F9-E6424344B6B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45"/>
            <a:stretch/>
          </p:blipFill>
          <p:spPr bwMode="auto">
            <a:xfrm>
              <a:off x="1506746" y="3070829"/>
              <a:ext cx="4002658" cy="33299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F6573C95-807D-4739-A320-0074E077FA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84386" y="6096001"/>
              <a:ext cx="200025" cy="304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1092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>
            <a:extLst>
              <a:ext uri="{FF2B5EF4-FFF2-40B4-BE49-F238E27FC236}">
                <a16:creationId xmlns:a16="http://schemas.microsoft.com/office/drawing/2014/main" id="{2D06D953-E3CB-4E56-8D5B-BF2A1635CD17}"/>
              </a:ext>
            </a:extLst>
          </p:cNvPr>
          <p:cNvSpPr>
            <a:spLocks/>
          </p:cNvSpPr>
          <p:nvPr/>
        </p:nvSpPr>
        <p:spPr bwMode="auto">
          <a:xfrm>
            <a:off x="1981200" y="1731156"/>
            <a:ext cx="8229600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s-GT" altLang="es-GT" sz="4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Motivación</a:t>
            </a:r>
            <a:endParaRPr lang="en-US" altLang="es-GT" sz="4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0" name="Line 4">
            <a:extLst>
              <a:ext uri="{FF2B5EF4-FFF2-40B4-BE49-F238E27FC236}">
                <a16:creationId xmlns:a16="http://schemas.microsoft.com/office/drawing/2014/main" id="{75828276-6A52-4A6A-85D4-1CAEADE406D1}"/>
              </a:ext>
            </a:extLst>
          </p:cNvPr>
          <p:cNvSpPr>
            <a:spLocks noChangeShapeType="1"/>
          </p:cNvSpPr>
          <p:nvPr/>
        </p:nvSpPr>
        <p:spPr bwMode="auto">
          <a:xfrm>
            <a:off x="1930404" y="2597931"/>
            <a:ext cx="8497887" cy="0"/>
          </a:xfrm>
          <a:prstGeom prst="line">
            <a:avLst/>
          </a:prstGeom>
          <a:noFill/>
          <a:ln w="6350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GT" sz="20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241" y="2958738"/>
            <a:ext cx="6268212" cy="298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44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>
            <a:extLst>
              <a:ext uri="{FF2B5EF4-FFF2-40B4-BE49-F238E27FC236}">
                <a16:creationId xmlns:a16="http://schemas.microsoft.com/office/drawing/2014/main" id="{2D06D953-E3CB-4E56-8D5B-BF2A1635CD17}"/>
              </a:ext>
            </a:extLst>
          </p:cNvPr>
          <p:cNvSpPr>
            <a:spLocks/>
          </p:cNvSpPr>
          <p:nvPr/>
        </p:nvSpPr>
        <p:spPr bwMode="auto">
          <a:xfrm>
            <a:off x="1970088" y="31750"/>
            <a:ext cx="8229600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s-GT" altLang="es-GT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Resultados</a:t>
            </a:r>
            <a:endParaRPr lang="en-US" altLang="es-GT" sz="4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9C4CCE70-4DF6-4F59-83F0-CBCD955EF46F}"/>
              </a:ext>
            </a:extLst>
          </p:cNvPr>
          <p:cNvSpPr/>
          <p:nvPr/>
        </p:nvSpPr>
        <p:spPr>
          <a:xfrm>
            <a:off x="330125" y="6262735"/>
            <a:ext cx="886171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T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Fuente: Walter Figueroa, Paolo Marsicovetere y Mark Peñate, con base en Encuesta de Condiciones de Vida 2014 y XII Censo de Población y VII de Vivienda, año 2018. </a:t>
            </a:r>
          </a:p>
        </p:txBody>
      </p:sp>
      <p:sp>
        <p:nvSpPr>
          <p:cNvPr id="14" name="Line 4">
            <a:extLst>
              <a:ext uri="{FF2B5EF4-FFF2-40B4-BE49-F238E27FC236}">
                <a16:creationId xmlns:a16="http://schemas.microsoft.com/office/drawing/2014/main" id="{097A475A-7D5C-4B36-82FD-5E034E0F4B2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7367" y="897147"/>
            <a:ext cx="11076316" cy="8626"/>
          </a:xfrm>
          <a:prstGeom prst="line">
            <a:avLst/>
          </a:prstGeom>
          <a:noFill/>
          <a:ln w="6350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GT" sz="3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64259DC4-DC2E-417D-9A0D-74749F275578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345024" y="1018962"/>
          <a:ext cx="11654319" cy="51612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Abrir llave 3">
            <a:extLst>
              <a:ext uri="{FF2B5EF4-FFF2-40B4-BE49-F238E27FC236}">
                <a16:creationId xmlns:a16="http://schemas.microsoft.com/office/drawing/2014/main" id="{BB9980B3-5144-49B7-B457-933B868AF0F3}"/>
              </a:ext>
            </a:extLst>
          </p:cNvPr>
          <p:cNvSpPr/>
          <p:nvPr/>
        </p:nvSpPr>
        <p:spPr>
          <a:xfrm rot="16200000">
            <a:off x="7837726" y="1936610"/>
            <a:ext cx="138190" cy="7912655"/>
          </a:xfrm>
          <a:prstGeom prst="leftBrace">
            <a:avLst>
              <a:gd name="adj1" fmla="val 50732"/>
              <a:gd name="adj2" fmla="val 50000"/>
            </a:avLst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BF0107F-D5D9-43CF-BA74-4D8251976BC6}"/>
              </a:ext>
            </a:extLst>
          </p:cNvPr>
          <p:cNvSpPr/>
          <p:nvPr/>
        </p:nvSpPr>
        <p:spPr>
          <a:xfrm>
            <a:off x="7359672" y="6021677"/>
            <a:ext cx="108715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G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Pobreza general</a:t>
            </a:r>
          </a:p>
        </p:txBody>
      </p:sp>
    </p:spTree>
    <p:extLst>
      <p:ext uri="{BB962C8B-B14F-4D97-AF65-F5344CB8AC3E}">
        <p14:creationId xmlns:p14="http://schemas.microsoft.com/office/powerpoint/2010/main" val="25165819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>
            <a:extLst>
              <a:ext uri="{FF2B5EF4-FFF2-40B4-BE49-F238E27FC236}">
                <a16:creationId xmlns:a16="http://schemas.microsoft.com/office/drawing/2014/main" id="{2D06D953-E3CB-4E56-8D5B-BF2A1635CD17}"/>
              </a:ext>
            </a:extLst>
          </p:cNvPr>
          <p:cNvSpPr>
            <a:spLocks/>
          </p:cNvSpPr>
          <p:nvPr/>
        </p:nvSpPr>
        <p:spPr bwMode="auto">
          <a:xfrm>
            <a:off x="1970088" y="31750"/>
            <a:ext cx="8229600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s-GT" altLang="es-GT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Resultados</a:t>
            </a:r>
            <a:endParaRPr lang="en-US" altLang="es-GT" sz="4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9C4CCE70-4DF6-4F59-83F0-CBCD955EF46F}"/>
              </a:ext>
            </a:extLst>
          </p:cNvPr>
          <p:cNvSpPr/>
          <p:nvPr/>
        </p:nvSpPr>
        <p:spPr>
          <a:xfrm>
            <a:off x="707368" y="6105197"/>
            <a:ext cx="886171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T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Fuente: Walter Figueroa, Paolo Marsicovetere y Mark Peñate, con base en Encuesta de Condiciones de Vida 2014 y XII Censo de Población y VII de Vivienda, año 2018. </a:t>
            </a:r>
          </a:p>
        </p:txBody>
      </p:sp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43CFB5F3-F549-4218-8C4E-12F2FB00A254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557843" y="1044283"/>
          <a:ext cx="11076316" cy="50378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Line 4">
            <a:extLst>
              <a:ext uri="{FF2B5EF4-FFF2-40B4-BE49-F238E27FC236}">
                <a16:creationId xmlns:a16="http://schemas.microsoft.com/office/drawing/2014/main" id="{F3EF0A86-B788-414E-A7B0-291686A4497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7367" y="897147"/>
            <a:ext cx="11076316" cy="8626"/>
          </a:xfrm>
          <a:prstGeom prst="line">
            <a:avLst/>
          </a:prstGeom>
          <a:noFill/>
          <a:ln w="6350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GT" sz="3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41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>
            <a:extLst>
              <a:ext uri="{FF2B5EF4-FFF2-40B4-BE49-F238E27FC236}">
                <a16:creationId xmlns:a16="http://schemas.microsoft.com/office/drawing/2014/main" id="{2D06D953-E3CB-4E56-8D5B-BF2A1635CD17}"/>
              </a:ext>
            </a:extLst>
          </p:cNvPr>
          <p:cNvSpPr>
            <a:spLocks/>
          </p:cNvSpPr>
          <p:nvPr/>
        </p:nvSpPr>
        <p:spPr bwMode="auto">
          <a:xfrm>
            <a:off x="1970088" y="31750"/>
            <a:ext cx="8229600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s-GT" altLang="es-GT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Resultados</a:t>
            </a:r>
            <a:endParaRPr lang="en-US" altLang="es-GT" sz="4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9A5F738-61BC-402C-9700-54CE114C55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62" y="1116638"/>
            <a:ext cx="6172973" cy="5524249"/>
          </a:xfrm>
          <a:prstGeom prst="rect">
            <a:avLst/>
          </a:prstGeom>
        </p:spPr>
      </p:pic>
      <p:sp>
        <p:nvSpPr>
          <p:cNvPr id="7" name="Line 4">
            <a:extLst>
              <a:ext uri="{FF2B5EF4-FFF2-40B4-BE49-F238E27FC236}">
                <a16:creationId xmlns:a16="http://schemas.microsoft.com/office/drawing/2014/main" id="{B4B66097-BB25-4C2A-8937-4C8F523DA9A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7367" y="897147"/>
            <a:ext cx="11076316" cy="8626"/>
          </a:xfrm>
          <a:prstGeom prst="line">
            <a:avLst/>
          </a:prstGeom>
          <a:noFill/>
          <a:ln w="6350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GT" sz="3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3F6ED770-AD76-421D-A464-FF86D589ECFC}"/>
              </a:ext>
            </a:extLst>
          </p:cNvPr>
          <p:cNvSpPr/>
          <p:nvPr/>
        </p:nvSpPr>
        <p:spPr>
          <a:xfrm>
            <a:off x="8133096" y="975832"/>
            <a:ext cx="28409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s-G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Top 10 pobreza</a:t>
            </a: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94017BA6-262C-49A5-824C-F6B388015B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6132846"/>
              </p:ext>
            </p:extLst>
          </p:nvPr>
        </p:nvGraphicFramePr>
        <p:xfrm>
          <a:off x="8028735" y="1402316"/>
          <a:ext cx="3230006" cy="504533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35581">
                  <a:extLst>
                    <a:ext uri="{9D8B030D-6E8A-4147-A177-3AD203B41FA5}">
                      <a16:colId xmlns:a16="http://schemas.microsoft.com/office/drawing/2014/main" val="2525737737"/>
                    </a:ext>
                  </a:extLst>
                </a:gridCol>
                <a:gridCol w="694425">
                  <a:extLst>
                    <a:ext uri="{9D8B030D-6E8A-4147-A177-3AD203B41FA5}">
                      <a16:colId xmlns:a16="http://schemas.microsoft.com/office/drawing/2014/main" val="3907410604"/>
                    </a:ext>
                  </a:extLst>
                </a:gridCol>
              </a:tblGrid>
              <a:tr h="226561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GT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Mayor pobreza</a:t>
                      </a:r>
                      <a:endParaRPr lang="es-GT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50" marR="8950" marT="8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4640318"/>
                  </a:ext>
                </a:extLst>
              </a:tr>
              <a:tr h="226561">
                <a:tc>
                  <a:txBody>
                    <a:bodyPr/>
                    <a:lstStyle/>
                    <a:p>
                      <a:pPr algn="l" fontAlgn="b"/>
                      <a:r>
                        <a:rPr lang="es-GT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Senahú (AV)</a:t>
                      </a:r>
                      <a:endParaRPr lang="es-GT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547" marR="8950" marT="8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14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94.6</a:t>
                      </a:r>
                      <a:endParaRPr lang="es-GT" sz="1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50" marR="8950" marT="8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E22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9589890"/>
                  </a:ext>
                </a:extLst>
              </a:tr>
              <a:tr h="226561">
                <a:tc>
                  <a:txBody>
                    <a:bodyPr/>
                    <a:lstStyle/>
                    <a:p>
                      <a:pPr algn="l" fontAlgn="b"/>
                      <a:r>
                        <a:rPr lang="es-GT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Panzós (AV)</a:t>
                      </a:r>
                      <a:endParaRPr lang="es-GT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547" marR="8950" marT="8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14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93.8</a:t>
                      </a:r>
                      <a:endParaRPr lang="es-GT" sz="1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50" marR="8950" marT="8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22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8263924"/>
                  </a:ext>
                </a:extLst>
              </a:tr>
              <a:tr h="226561">
                <a:tc>
                  <a:txBody>
                    <a:bodyPr/>
                    <a:lstStyle/>
                    <a:p>
                      <a:pPr algn="l" fontAlgn="b"/>
                      <a:r>
                        <a:rPr lang="es-GT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Santa Lucía La Reforma (TO)</a:t>
                      </a:r>
                      <a:endParaRPr lang="es-GT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547" marR="8950" marT="8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14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93.6</a:t>
                      </a:r>
                      <a:endParaRPr lang="es-GT" sz="1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50" marR="8950" marT="8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22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1178630"/>
                  </a:ext>
                </a:extLst>
              </a:tr>
              <a:tr h="226561">
                <a:tc>
                  <a:txBody>
                    <a:bodyPr/>
                    <a:lstStyle/>
                    <a:p>
                      <a:pPr algn="l" fontAlgn="b"/>
                      <a:r>
                        <a:rPr lang="es-GT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Lanquín (AV)</a:t>
                      </a:r>
                      <a:endParaRPr lang="es-GT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547" marR="8950" marT="8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14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93.5</a:t>
                      </a:r>
                      <a:endParaRPr lang="es-GT" sz="1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50" marR="8950" marT="8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22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9144445"/>
                  </a:ext>
                </a:extLst>
              </a:tr>
              <a:tr h="226561">
                <a:tc>
                  <a:txBody>
                    <a:bodyPr/>
                    <a:lstStyle/>
                    <a:p>
                      <a:pPr algn="l" fontAlgn="b"/>
                      <a:r>
                        <a:rPr lang="es-GT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Tucurú (AV)</a:t>
                      </a:r>
                      <a:endParaRPr lang="es-GT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547" marR="8950" marT="8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14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92.6</a:t>
                      </a:r>
                      <a:endParaRPr lang="es-GT" sz="1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50" marR="8950" marT="8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22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9169133"/>
                  </a:ext>
                </a:extLst>
              </a:tr>
              <a:tr h="226561">
                <a:tc>
                  <a:txBody>
                    <a:bodyPr/>
                    <a:lstStyle/>
                    <a:p>
                      <a:pPr algn="l" fontAlgn="b"/>
                      <a:r>
                        <a:rPr lang="es-GT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Cahabón (AV)</a:t>
                      </a:r>
                      <a:endParaRPr lang="es-GT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547" marR="8950" marT="8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14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92.5</a:t>
                      </a:r>
                      <a:endParaRPr lang="es-GT" sz="1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50" marR="8950" marT="8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22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1183601"/>
                  </a:ext>
                </a:extLst>
              </a:tr>
              <a:tr h="226561">
                <a:tc>
                  <a:txBody>
                    <a:bodyPr/>
                    <a:lstStyle/>
                    <a:p>
                      <a:pPr algn="l" fontAlgn="b"/>
                      <a:r>
                        <a:rPr lang="es-GT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Chisec (AV)</a:t>
                      </a:r>
                      <a:endParaRPr lang="es-GT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547" marR="8950" marT="8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14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92.4</a:t>
                      </a:r>
                      <a:endParaRPr lang="es-GT" sz="1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50" marR="8950" marT="8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22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563453"/>
                  </a:ext>
                </a:extLst>
              </a:tr>
              <a:tr h="226561">
                <a:tc>
                  <a:txBody>
                    <a:bodyPr/>
                    <a:lstStyle/>
                    <a:p>
                      <a:pPr algn="l" fontAlgn="b"/>
                      <a:r>
                        <a:rPr lang="es-GT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Santa María Chiquimula (TO)</a:t>
                      </a:r>
                      <a:endParaRPr lang="es-GT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547" marR="8950" marT="8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14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92.3</a:t>
                      </a:r>
                      <a:endParaRPr lang="es-GT" sz="1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50" marR="8950" marT="8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22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742669"/>
                  </a:ext>
                </a:extLst>
              </a:tr>
              <a:tr h="226561">
                <a:tc>
                  <a:txBody>
                    <a:bodyPr/>
                    <a:lstStyle/>
                    <a:p>
                      <a:pPr algn="l" fontAlgn="b"/>
                      <a:r>
                        <a:rPr lang="es-GT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Concepción (SO)</a:t>
                      </a:r>
                      <a:endParaRPr lang="es-GT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547" marR="8950" marT="8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14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92.0</a:t>
                      </a:r>
                      <a:endParaRPr lang="es-GT" sz="1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50" marR="8950" marT="8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22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05745"/>
                  </a:ext>
                </a:extLst>
              </a:tr>
              <a:tr h="226561">
                <a:tc>
                  <a:txBody>
                    <a:bodyPr/>
                    <a:lstStyle/>
                    <a:p>
                      <a:pPr algn="l" fontAlgn="b"/>
                      <a:r>
                        <a:rPr lang="es-GT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Chajul (QC)</a:t>
                      </a:r>
                      <a:endParaRPr lang="es-GT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547" marR="8950" marT="8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14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91.7</a:t>
                      </a:r>
                      <a:endParaRPr lang="es-GT" sz="1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50" marR="8950" marT="8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22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723561"/>
                  </a:ext>
                </a:extLst>
              </a:tr>
              <a:tr h="226561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GT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Menor pobreza</a:t>
                      </a:r>
                      <a:endParaRPr lang="es-GT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50" marR="8950" marT="8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2050782"/>
                  </a:ext>
                </a:extLst>
              </a:tr>
              <a:tr h="226561">
                <a:tc>
                  <a:txBody>
                    <a:bodyPr/>
                    <a:lstStyle/>
                    <a:p>
                      <a:pPr algn="l" fontAlgn="b"/>
                      <a:r>
                        <a:rPr lang="es-GT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Jocotenango (SA)</a:t>
                      </a:r>
                      <a:endParaRPr lang="es-GT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547" marR="8950" marT="8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14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10.6</a:t>
                      </a:r>
                      <a:endParaRPr lang="es-GT" sz="1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50" marR="8950" marT="8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3B800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7675045"/>
                  </a:ext>
                </a:extLst>
              </a:tr>
              <a:tr h="226561">
                <a:tc>
                  <a:txBody>
                    <a:bodyPr/>
                    <a:lstStyle/>
                    <a:p>
                      <a:pPr algn="l" fontAlgn="b"/>
                      <a:r>
                        <a:rPr lang="es-GT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Guatemala (GU)</a:t>
                      </a:r>
                      <a:endParaRPr lang="es-GT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547" marR="8950" marT="8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14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10.8</a:t>
                      </a:r>
                      <a:endParaRPr lang="es-GT" sz="1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50" marR="8950" marT="8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3B800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5167358"/>
                  </a:ext>
                </a:extLst>
              </a:tr>
              <a:tr h="226561">
                <a:tc>
                  <a:txBody>
                    <a:bodyPr/>
                    <a:lstStyle/>
                    <a:p>
                      <a:pPr algn="l" fontAlgn="b"/>
                      <a:r>
                        <a:rPr lang="es-GT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Petapa (GU)</a:t>
                      </a:r>
                      <a:endParaRPr lang="es-GT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547" marR="8950" marT="8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14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10.8</a:t>
                      </a:r>
                      <a:endParaRPr lang="es-GT" sz="1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50" marR="8950" marT="8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3B800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195849"/>
                  </a:ext>
                </a:extLst>
              </a:tr>
              <a:tr h="226561">
                <a:tc>
                  <a:txBody>
                    <a:bodyPr/>
                    <a:lstStyle/>
                    <a:p>
                      <a:pPr algn="l" fontAlgn="b"/>
                      <a:r>
                        <a:rPr lang="es-GT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San Lucas Sacatepéquez (SA)</a:t>
                      </a:r>
                      <a:endParaRPr lang="es-GT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547" marR="8950" marT="8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14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10.9</a:t>
                      </a:r>
                      <a:endParaRPr lang="es-GT" sz="1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50" marR="8950" marT="8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3B800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7682609"/>
                  </a:ext>
                </a:extLst>
              </a:tr>
              <a:tr h="226561">
                <a:tc>
                  <a:txBody>
                    <a:bodyPr/>
                    <a:lstStyle/>
                    <a:p>
                      <a:pPr algn="l" fontAlgn="b"/>
                      <a:r>
                        <a:rPr lang="es-GT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Mixco (GU)</a:t>
                      </a:r>
                      <a:endParaRPr lang="es-GT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547" marR="8950" marT="8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14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11.5</a:t>
                      </a:r>
                      <a:endParaRPr lang="es-GT" sz="1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50" marR="8950" marT="8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3B800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0205302"/>
                  </a:ext>
                </a:extLst>
              </a:tr>
              <a:tr h="226561">
                <a:tc>
                  <a:txBody>
                    <a:bodyPr/>
                    <a:lstStyle/>
                    <a:p>
                      <a:pPr algn="l" fontAlgn="b"/>
                      <a:r>
                        <a:rPr lang="es-GT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Villa Nueva (GU)</a:t>
                      </a:r>
                      <a:endParaRPr lang="es-GT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547" marR="8950" marT="8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14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13.7</a:t>
                      </a:r>
                      <a:endParaRPr lang="es-GT" sz="1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50" marR="8950" marT="8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3B800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2919733"/>
                  </a:ext>
                </a:extLst>
              </a:tr>
              <a:tr h="226561">
                <a:tc>
                  <a:txBody>
                    <a:bodyPr/>
                    <a:lstStyle/>
                    <a:p>
                      <a:pPr algn="l" fontAlgn="b"/>
                      <a:r>
                        <a:rPr lang="es-GT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Santa Catarina Pinula (GU)</a:t>
                      </a:r>
                      <a:endParaRPr lang="es-GT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547" marR="8950" marT="8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14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14.7</a:t>
                      </a:r>
                      <a:endParaRPr lang="es-GT" sz="1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50" marR="8950" marT="8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3B800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4771549"/>
                  </a:ext>
                </a:extLst>
              </a:tr>
              <a:tr h="287552">
                <a:tc>
                  <a:txBody>
                    <a:bodyPr/>
                    <a:lstStyle/>
                    <a:p>
                      <a:pPr algn="l" fontAlgn="b"/>
                      <a:r>
                        <a:rPr lang="es-GT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San Bartolomé Milpas Altas (SA)</a:t>
                      </a:r>
                      <a:endParaRPr lang="es-GT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547" marR="8950" marT="8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14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15.4</a:t>
                      </a:r>
                      <a:endParaRPr lang="es-GT" sz="1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50" marR="8950" marT="8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3B800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6877693"/>
                  </a:ext>
                </a:extLst>
              </a:tr>
              <a:tr h="226561">
                <a:tc>
                  <a:txBody>
                    <a:bodyPr/>
                    <a:lstStyle/>
                    <a:p>
                      <a:pPr algn="l" fontAlgn="b"/>
                      <a:r>
                        <a:rPr lang="es-GT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Santa Lucía Milpas Altas (SA)</a:t>
                      </a:r>
                      <a:endParaRPr lang="es-GT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547" marR="8950" marT="8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14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</a:t>
                      </a:r>
                      <a:endParaRPr lang="es-GT" sz="1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50" marR="8950" marT="8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3B800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8987600"/>
                  </a:ext>
                </a:extLst>
              </a:tr>
              <a:tr h="226561">
                <a:tc>
                  <a:txBody>
                    <a:bodyPr/>
                    <a:lstStyle/>
                    <a:p>
                      <a:pPr algn="l" fontAlgn="b"/>
                      <a:r>
                        <a:rPr lang="es-GT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Antigua Guatemala (SA)</a:t>
                      </a:r>
                      <a:endParaRPr lang="es-GT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547" marR="8950" marT="8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14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18.5</a:t>
                      </a:r>
                      <a:endParaRPr lang="es-GT" sz="1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50" marR="8950" marT="8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800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48656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1020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5EB92E3-0218-4131-9D88-1757EA93D4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70" y="663904"/>
            <a:ext cx="10124436" cy="5753290"/>
          </a:xfrm>
          <a:prstGeom prst="rect">
            <a:avLst/>
          </a:prstGeom>
        </p:spPr>
      </p:pic>
      <p:sp>
        <p:nvSpPr>
          <p:cNvPr id="4099" name="Rectangle 2">
            <a:extLst>
              <a:ext uri="{FF2B5EF4-FFF2-40B4-BE49-F238E27FC236}">
                <a16:creationId xmlns:a16="http://schemas.microsoft.com/office/drawing/2014/main" id="{2D06D953-E3CB-4E56-8D5B-BF2A1635CD17}"/>
              </a:ext>
            </a:extLst>
          </p:cNvPr>
          <p:cNvSpPr>
            <a:spLocks/>
          </p:cNvSpPr>
          <p:nvPr/>
        </p:nvSpPr>
        <p:spPr bwMode="auto">
          <a:xfrm>
            <a:off x="1970088" y="31750"/>
            <a:ext cx="8229600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s-GT" altLang="es-GT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Resultados</a:t>
            </a:r>
            <a:endParaRPr lang="en-US" altLang="es-GT" sz="4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9C4CCE70-4DF6-4F59-83F0-CBCD955EF46F}"/>
              </a:ext>
            </a:extLst>
          </p:cNvPr>
          <p:cNvSpPr/>
          <p:nvPr/>
        </p:nvSpPr>
        <p:spPr>
          <a:xfrm>
            <a:off x="1187571" y="6216374"/>
            <a:ext cx="886171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T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Fuente: Walter Figueroa, Paolo Marsicovetere y Mark Peñate, con base en Encuesta de Condiciones de Vida 2014 y XII Censo de Población y VII de Vivienda, año 2018. </a:t>
            </a:r>
          </a:p>
        </p:txBody>
      </p:sp>
      <p:sp>
        <p:nvSpPr>
          <p:cNvPr id="8" name="Line 4">
            <a:extLst>
              <a:ext uri="{FF2B5EF4-FFF2-40B4-BE49-F238E27FC236}">
                <a16:creationId xmlns:a16="http://schemas.microsoft.com/office/drawing/2014/main" id="{CF31992C-1AB9-4BF8-95F9-4CE8355E010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7367" y="897147"/>
            <a:ext cx="11076316" cy="8626"/>
          </a:xfrm>
          <a:prstGeom prst="line">
            <a:avLst/>
          </a:prstGeom>
          <a:noFill/>
          <a:ln w="6350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GT" sz="3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038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>
            <a:extLst>
              <a:ext uri="{FF2B5EF4-FFF2-40B4-BE49-F238E27FC236}">
                <a16:creationId xmlns:a16="http://schemas.microsoft.com/office/drawing/2014/main" id="{2D06D953-E3CB-4E56-8D5B-BF2A1635CD17}"/>
              </a:ext>
            </a:extLst>
          </p:cNvPr>
          <p:cNvSpPr>
            <a:spLocks/>
          </p:cNvSpPr>
          <p:nvPr/>
        </p:nvSpPr>
        <p:spPr bwMode="auto">
          <a:xfrm>
            <a:off x="1970088" y="31750"/>
            <a:ext cx="8229600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s-GT" altLang="es-GT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Resultados</a:t>
            </a:r>
            <a:endParaRPr lang="en-US" altLang="es-GT" sz="4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6870CF7C-A165-4B92-BB05-062E5FD812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67" y="975832"/>
            <a:ext cx="11005212" cy="5502606"/>
          </a:xfrm>
          <a:prstGeom prst="rect">
            <a:avLst/>
          </a:prstGeom>
        </p:spPr>
      </p:pic>
      <p:sp>
        <p:nvSpPr>
          <p:cNvPr id="12" name="Line 4">
            <a:extLst>
              <a:ext uri="{FF2B5EF4-FFF2-40B4-BE49-F238E27FC236}">
                <a16:creationId xmlns:a16="http://schemas.microsoft.com/office/drawing/2014/main" id="{4BA5423D-1E2B-44EF-B8FE-B3A965E1F33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7367" y="897147"/>
            <a:ext cx="11076316" cy="8626"/>
          </a:xfrm>
          <a:prstGeom prst="line">
            <a:avLst/>
          </a:prstGeom>
          <a:noFill/>
          <a:ln w="6350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GT" sz="3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2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>
            <a:extLst>
              <a:ext uri="{FF2B5EF4-FFF2-40B4-BE49-F238E27FC236}">
                <a16:creationId xmlns:a16="http://schemas.microsoft.com/office/drawing/2014/main" id="{2D06D953-E3CB-4E56-8D5B-BF2A1635CD17}"/>
              </a:ext>
            </a:extLst>
          </p:cNvPr>
          <p:cNvSpPr>
            <a:spLocks/>
          </p:cNvSpPr>
          <p:nvPr/>
        </p:nvSpPr>
        <p:spPr bwMode="auto">
          <a:xfrm>
            <a:off x="1970088" y="31750"/>
            <a:ext cx="8229600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s-GT" altLang="es-GT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Resultados</a:t>
            </a:r>
            <a:endParaRPr lang="en-US" altLang="es-GT" sz="4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19D0654-A6BE-44E3-9984-DE4523362AB3}"/>
              </a:ext>
            </a:extLst>
          </p:cNvPr>
          <p:cNvSpPr>
            <a:spLocks/>
          </p:cNvSpPr>
          <p:nvPr/>
        </p:nvSpPr>
        <p:spPr bwMode="auto">
          <a:xfrm>
            <a:off x="1981200" y="969964"/>
            <a:ext cx="8229600" cy="214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s-GT" altLang="es-GT" sz="1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Otros resultados…</a:t>
            </a:r>
            <a:endParaRPr lang="en-US" altLang="es-GT" sz="18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C3F3E62-A85F-4B26-AEAC-A8A5AB10D0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302" y="1184510"/>
            <a:ext cx="7893171" cy="5298006"/>
          </a:xfrm>
          <a:prstGeom prst="rect">
            <a:avLst/>
          </a:prstGeom>
        </p:spPr>
      </p:pic>
      <p:sp>
        <p:nvSpPr>
          <p:cNvPr id="10" name="Line 4">
            <a:extLst>
              <a:ext uri="{FF2B5EF4-FFF2-40B4-BE49-F238E27FC236}">
                <a16:creationId xmlns:a16="http://schemas.microsoft.com/office/drawing/2014/main" id="{E9DBF7A5-1A57-4024-94C0-ABEE615F37D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7367" y="897147"/>
            <a:ext cx="11076316" cy="8626"/>
          </a:xfrm>
          <a:prstGeom prst="line">
            <a:avLst/>
          </a:prstGeom>
          <a:noFill/>
          <a:ln w="6350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GT" sz="3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019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>
            <a:extLst>
              <a:ext uri="{FF2B5EF4-FFF2-40B4-BE49-F238E27FC236}">
                <a16:creationId xmlns:a16="http://schemas.microsoft.com/office/drawing/2014/main" id="{2D06D953-E3CB-4E56-8D5B-BF2A1635CD17}"/>
              </a:ext>
            </a:extLst>
          </p:cNvPr>
          <p:cNvSpPr>
            <a:spLocks/>
          </p:cNvSpPr>
          <p:nvPr/>
        </p:nvSpPr>
        <p:spPr bwMode="auto">
          <a:xfrm>
            <a:off x="1894936" y="3429000"/>
            <a:ext cx="8229600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s-GT" altLang="es-GT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Otras aplicaciones</a:t>
            </a:r>
            <a:endParaRPr lang="en-US" altLang="es-GT" sz="4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0" name="Line 4">
            <a:extLst>
              <a:ext uri="{FF2B5EF4-FFF2-40B4-BE49-F238E27FC236}">
                <a16:creationId xmlns:a16="http://schemas.microsoft.com/office/drawing/2014/main" id="{75828276-6A52-4A6A-85D4-1CAEADE406D1}"/>
              </a:ext>
            </a:extLst>
          </p:cNvPr>
          <p:cNvSpPr>
            <a:spLocks noChangeShapeType="1"/>
          </p:cNvSpPr>
          <p:nvPr/>
        </p:nvSpPr>
        <p:spPr bwMode="auto">
          <a:xfrm>
            <a:off x="1844141" y="4295775"/>
            <a:ext cx="8497887" cy="0"/>
          </a:xfrm>
          <a:prstGeom prst="line">
            <a:avLst/>
          </a:prstGeom>
          <a:noFill/>
          <a:ln w="6350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GT" sz="20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FA85A03-E3F3-400B-AF77-BECB14D370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589" y="21552"/>
            <a:ext cx="3552825" cy="283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52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>
            <a:extLst>
              <a:ext uri="{FF2B5EF4-FFF2-40B4-BE49-F238E27FC236}">
                <a16:creationId xmlns:a16="http://schemas.microsoft.com/office/drawing/2014/main" id="{6B527974-CEF7-4045-9453-D70C8C849F55}"/>
              </a:ext>
            </a:extLst>
          </p:cNvPr>
          <p:cNvSpPr>
            <a:spLocks/>
          </p:cNvSpPr>
          <p:nvPr/>
        </p:nvSpPr>
        <p:spPr bwMode="auto">
          <a:xfrm>
            <a:off x="1970088" y="250166"/>
            <a:ext cx="8229600" cy="576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s-GT" altLang="es-GT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Otras aplicaciones</a:t>
            </a:r>
            <a:endParaRPr lang="en-US" altLang="es-GT" sz="40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Marcador de contenido 2">
            <a:extLst>
              <a:ext uri="{FF2B5EF4-FFF2-40B4-BE49-F238E27FC236}">
                <a16:creationId xmlns:a16="http://schemas.microsoft.com/office/drawing/2014/main" id="{A079A84A-45CC-4D78-991D-A591A093268C}"/>
              </a:ext>
            </a:extLst>
          </p:cNvPr>
          <p:cNvSpPr txBox="1">
            <a:spLocks/>
          </p:cNvSpPr>
          <p:nvPr/>
        </p:nvSpPr>
        <p:spPr>
          <a:xfrm>
            <a:off x="707367" y="1211428"/>
            <a:ext cx="9001409" cy="564657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2" indent="-457200">
              <a:buClr>
                <a:srgbClr val="00ABED"/>
              </a:buClr>
            </a:pPr>
            <a:r>
              <a:rPr lang="es-GT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Pobreza municipal en Centro América</a:t>
            </a:r>
          </a:p>
          <a:p>
            <a:pPr marL="457200" lvl="2" indent="-457200">
              <a:buClr>
                <a:srgbClr val="00ABED"/>
              </a:buClr>
            </a:pPr>
            <a:r>
              <a:rPr lang="es-GT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Desnutrición crónica municipal</a:t>
            </a:r>
          </a:p>
          <a:p>
            <a:pPr marL="457200" lvl="2" indent="-457200">
              <a:buClr>
                <a:srgbClr val="00ABED"/>
              </a:buClr>
            </a:pPr>
            <a:r>
              <a:rPr lang="es-GT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Pobreza a nivel de lugar poblado</a:t>
            </a:r>
          </a:p>
          <a:p>
            <a:pPr marL="457200" lvl="2" indent="-457200">
              <a:buClr>
                <a:srgbClr val="00ABED"/>
              </a:buClr>
            </a:pPr>
            <a:r>
              <a:rPr lang="es-GT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Modelación de impactos económicos</a:t>
            </a:r>
            <a:endParaRPr lang="es-GT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2" indent="-457200">
              <a:buClr>
                <a:srgbClr val="00ABED"/>
              </a:buClr>
            </a:pPr>
            <a:r>
              <a:rPr lang="es-GT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Planificación entre política </a:t>
            </a:r>
            <a:r>
              <a:rPr lang="es-GT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pública y pobreza</a:t>
            </a:r>
          </a:p>
          <a:p>
            <a:pPr marL="457200" lvl="2" indent="-457200">
              <a:buClr>
                <a:srgbClr val="00ABED"/>
              </a:buClr>
            </a:pPr>
            <a:r>
              <a:rPr lang="es-GT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Diversidad de análisis:</a:t>
            </a:r>
            <a:endParaRPr lang="es-GT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3" indent="-457200">
              <a:buClr>
                <a:srgbClr val="00ABED"/>
              </a:buClr>
            </a:pPr>
            <a:r>
              <a:rPr lang="es-GT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 campos en persona </a:t>
            </a:r>
          </a:p>
          <a:p>
            <a:pPr marL="914400" lvl="3" indent="-457200">
              <a:buClr>
                <a:srgbClr val="00ABED"/>
              </a:buClr>
            </a:pPr>
            <a:r>
              <a:rPr lang="es-GT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campos en vivienda </a:t>
            </a:r>
          </a:p>
          <a:p>
            <a:pPr marL="914400" lvl="3" indent="-457200">
              <a:buClr>
                <a:srgbClr val="00ABED"/>
              </a:buClr>
            </a:pPr>
            <a:r>
              <a:rPr lang="es-GT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campos en hogar </a:t>
            </a:r>
          </a:p>
          <a:p>
            <a:pPr marL="914400" lvl="3" indent="-457200">
              <a:buClr>
                <a:srgbClr val="00ABED"/>
              </a:buClr>
            </a:pPr>
            <a:r>
              <a:rPr lang="es-GT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campos en </a:t>
            </a:r>
            <a:r>
              <a:rPr lang="es-GT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emigrantes</a:t>
            </a:r>
          </a:p>
          <a:p>
            <a:pPr marL="914400" lvl="3" indent="-457200">
              <a:buClr>
                <a:srgbClr val="00ABED"/>
              </a:buClr>
            </a:pPr>
            <a:r>
              <a:rPr lang="es-GT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Grupos indígenas, urbano, rural, etc.</a:t>
            </a:r>
            <a:endParaRPr lang="es-GT" sz="3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Line 4">
            <a:extLst>
              <a:ext uri="{FF2B5EF4-FFF2-40B4-BE49-F238E27FC236}">
                <a16:creationId xmlns:a16="http://schemas.microsoft.com/office/drawing/2014/main" id="{F0F2CAA7-E354-48E5-AB6E-1C987B1B4D0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7367" y="897147"/>
            <a:ext cx="11076316" cy="8626"/>
          </a:xfrm>
          <a:prstGeom prst="line">
            <a:avLst/>
          </a:prstGeom>
          <a:noFill/>
          <a:ln w="6350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GT" sz="3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156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>
            <a:extLst>
              <a:ext uri="{FF2B5EF4-FFF2-40B4-BE49-F238E27FC236}">
                <a16:creationId xmlns:a16="http://schemas.microsoft.com/office/drawing/2014/main" id="{6B527974-CEF7-4045-9453-D70C8C849F55}"/>
              </a:ext>
            </a:extLst>
          </p:cNvPr>
          <p:cNvSpPr>
            <a:spLocks/>
          </p:cNvSpPr>
          <p:nvPr/>
        </p:nvSpPr>
        <p:spPr bwMode="auto">
          <a:xfrm>
            <a:off x="2108059" y="2220067"/>
            <a:ext cx="8229600" cy="576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s-GT" altLang="es-GT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Muchas gracias</a:t>
            </a:r>
            <a:endParaRPr lang="en-US" altLang="es-GT" sz="60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Resultado de imagen de arbol seco png">
            <a:extLst>
              <a:ext uri="{FF2B5EF4-FFF2-40B4-BE49-F238E27FC236}">
                <a16:creationId xmlns:a16="http://schemas.microsoft.com/office/drawing/2014/main" id="{1874482F-D096-4420-8E99-B0A0ACE66B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92"/>
          <a:stretch/>
        </p:blipFill>
        <p:spPr bwMode="auto">
          <a:xfrm>
            <a:off x="3982305" y="4201070"/>
            <a:ext cx="3830281" cy="265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098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52" y="2126248"/>
            <a:ext cx="5242729" cy="4610855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2D06D953-E3CB-4E56-8D5B-BF2A1635CD17}"/>
              </a:ext>
            </a:extLst>
          </p:cNvPr>
          <p:cNvSpPr>
            <a:spLocks/>
          </p:cNvSpPr>
          <p:nvPr/>
        </p:nvSpPr>
        <p:spPr bwMode="auto">
          <a:xfrm>
            <a:off x="1970088" y="91125"/>
            <a:ext cx="8229600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s-GT" altLang="es-GT" sz="4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Motivación</a:t>
            </a:r>
            <a:endParaRPr lang="en-US" altLang="es-GT" sz="4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6092040" y="1401282"/>
            <a:ext cx="567640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s-GT" sz="2100" dirty="0" smtClean="0"/>
              <a:t>A nivel global y, en América Latina, </a:t>
            </a:r>
            <a:r>
              <a:rPr lang="es-GT" sz="2100" b="1" dirty="0" smtClean="0"/>
              <a:t>el ingreso per cápita, en términos reales, ha mostrado una tendencia hacia el alza</a:t>
            </a:r>
          </a:p>
          <a:p>
            <a:pPr marL="342900" indent="-342900">
              <a:buFont typeface="Arial" pitchFamily="34" charset="0"/>
              <a:buChar char="•"/>
            </a:pPr>
            <a:endParaRPr lang="es-GT" sz="2100" dirty="0"/>
          </a:p>
          <a:p>
            <a:pPr marL="342900" indent="-342900">
              <a:buFont typeface="Arial" pitchFamily="34" charset="0"/>
              <a:buChar char="•"/>
            </a:pPr>
            <a:r>
              <a:rPr lang="es-GT" sz="2100" dirty="0" smtClean="0"/>
              <a:t>Ello es una </a:t>
            </a:r>
            <a:r>
              <a:rPr lang="es-GT" sz="2100" b="1" dirty="0" smtClean="0"/>
              <a:t>buena noticia</a:t>
            </a:r>
            <a:r>
              <a:rPr lang="es-GT" sz="2100" dirty="0" smtClean="0"/>
              <a:t>, pues, de acuerdo con Páez </a:t>
            </a:r>
            <a:r>
              <a:rPr lang="es-GT" sz="2100" dirty="0"/>
              <a:t>de Barros </a:t>
            </a:r>
            <a:r>
              <a:rPr lang="es-GT" sz="2100" dirty="0" smtClean="0"/>
              <a:t>«</a:t>
            </a:r>
            <a:r>
              <a:rPr lang="es-GT" sz="2100" b="1" i="1" dirty="0" smtClean="0"/>
              <a:t>la </a:t>
            </a:r>
            <a:r>
              <a:rPr lang="es-GT" sz="2100" b="1" i="1" dirty="0"/>
              <a:t>pobreza sólo </a:t>
            </a:r>
            <a:r>
              <a:rPr lang="es-GT" sz="2100" b="1" i="1" dirty="0" smtClean="0"/>
              <a:t>se puede </a:t>
            </a:r>
            <a:r>
              <a:rPr lang="es-GT" sz="2100" b="1" i="1" dirty="0"/>
              <a:t>dar a partir de dos </a:t>
            </a:r>
            <a:r>
              <a:rPr lang="es-GT" sz="2100" b="1" i="1" dirty="0" smtClean="0"/>
              <a:t>estrategias </a:t>
            </a:r>
            <a:r>
              <a:rPr lang="es-GT" sz="2100" b="1" i="1" dirty="0"/>
              <a:t>–la reducción de la desigualdad y el aumento </a:t>
            </a:r>
            <a:r>
              <a:rPr lang="es-GT" sz="2100" b="1" i="1" dirty="0" smtClean="0"/>
              <a:t>del volumen </a:t>
            </a:r>
            <a:r>
              <a:rPr lang="es-GT" sz="2100" b="1" i="1" dirty="0"/>
              <a:t>de </a:t>
            </a:r>
            <a:r>
              <a:rPr lang="es-GT" sz="2100" b="1" i="1" dirty="0" smtClean="0"/>
              <a:t>recursos, o combinaciones de ambos</a:t>
            </a:r>
            <a:r>
              <a:rPr lang="es-GT" sz="2100" dirty="0" smtClean="0"/>
              <a:t>»</a:t>
            </a:r>
          </a:p>
          <a:p>
            <a:pPr marL="342900" indent="-342900">
              <a:buFont typeface="Arial" pitchFamily="34" charset="0"/>
              <a:buChar char="•"/>
            </a:pPr>
            <a:endParaRPr lang="es-GT" sz="2100" dirty="0"/>
          </a:p>
          <a:p>
            <a:pPr marL="342900" indent="-342900">
              <a:buFont typeface="Arial" pitchFamily="34" charset="0"/>
              <a:buChar char="•"/>
            </a:pPr>
            <a:r>
              <a:rPr lang="es-GT" sz="2100" dirty="0" smtClean="0"/>
              <a:t>Sin embargo, en Guatemala, </a:t>
            </a:r>
            <a:r>
              <a:rPr lang="es-GT" sz="2100" b="1" dirty="0" smtClean="0"/>
              <a:t>la pobreza sigue siendo un problema importante</a:t>
            </a:r>
          </a:p>
          <a:p>
            <a:pPr marL="342900" indent="-342900">
              <a:buFont typeface="Arial" pitchFamily="34" charset="0"/>
              <a:buChar char="•"/>
            </a:pPr>
            <a:endParaRPr lang="es-GT" sz="2100" b="1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s-GT" sz="2100" dirty="0" smtClean="0"/>
              <a:t>Por tanto,</a:t>
            </a:r>
            <a:r>
              <a:rPr lang="es-GT" sz="2100" b="1" dirty="0" smtClean="0"/>
              <a:t> su medición y contar con información de relativa gran frecuencia es importante</a:t>
            </a:r>
            <a:endParaRPr lang="es-GT" sz="2100" b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581893" y="1049033"/>
            <a:ext cx="53887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3200" b="1" dirty="0" smtClean="0"/>
              <a:t>PIB per cápita real y esperanza de vida</a:t>
            </a:r>
            <a:endParaRPr lang="es-GT" sz="3200" b="1" dirty="0"/>
          </a:p>
        </p:txBody>
      </p:sp>
    </p:spTree>
    <p:extLst>
      <p:ext uri="{BB962C8B-B14F-4D97-AF65-F5344CB8AC3E}">
        <p14:creationId xmlns:p14="http://schemas.microsoft.com/office/powerpoint/2010/main" val="1707287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>
            <a:extLst>
              <a:ext uri="{FF2B5EF4-FFF2-40B4-BE49-F238E27FC236}">
                <a16:creationId xmlns:a16="http://schemas.microsoft.com/office/drawing/2014/main" id="{2D06D953-E3CB-4E56-8D5B-BF2A1635CD17}"/>
              </a:ext>
            </a:extLst>
          </p:cNvPr>
          <p:cNvSpPr>
            <a:spLocks/>
          </p:cNvSpPr>
          <p:nvPr/>
        </p:nvSpPr>
        <p:spPr bwMode="auto">
          <a:xfrm>
            <a:off x="1970088" y="31750"/>
            <a:ext cx="8229600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s-GT" altLang="es-GT" sz="4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Motivación</a:t>
            </a:r>
            <a:endParaRPr lang="en-US" altLang="es-GT" sz="4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Line 4">
            <a:extLst>
              <a:ext uri="{FF2B5EF4-FFF2-40B4-BE49-F238E27FC236}">
                <a16:creationId xmlns:a16="http://schemas.microsoft.com/office/drawing/2014/main" id="{08AA58B2-0680-4EF7-8B94-01230B63576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7367" y="897147"/>
            <a:ext cx="11076316" cy="8626"/>
          </a:xfrm>
          <a:prstGeom prst="line">
            <a:avLst/>
          </a:prstGeom>
          <a:noFill/>
          <a:ln w="6350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GT" sz="3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Marcador de contenido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0" y="2126245"/>
            <a:ext cx="6164235" cy="4227054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581893" y="1049033"/>
            <a:ext cx="53887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3200" b="1" dirty="0" smtClean="0"/>
              <a:t>Incidencia de la pobreza (US1.9  PPA de 2011)</a:t>
            </a:r>
            <a:endParaRPr lang="es-GT" sz="3200" b="1" dirty="0"/>
          </a:p>
        </p:txBody>
      </p:sp>
      <p:sp>
        <p:nvSpPr>
          <p:cNvPr id="3" name="2 Rectángulo"/>
          <p:cNvSpPr/>
          <p:nvPr/>
        </p:nvSpPr>
        <p:spPr>
          <a:xfrm>
            <a:off x="6460194" y="1579674"/>
            <a:ext cx="536764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s-E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Medir la población de un país  o la pobreza son claves</a:t>
            </a: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para </a:t>
            </a:r>
            <a:r>
              <a:rPr lang="es-G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luchar contra ese flagelo</a:t>
            </a:r>
            <a:endParaRPr lang="es-GT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GT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s-G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Hacer esas mediciones resultan ser muy costosas</a:t>
            </a:r>
            <a:r>
              <a:rPr lang="es-G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sobre todo en países como Guatemala, por cuanto las cifras suelen diferirse significativamente.</a:t>
            </a:r>
          </a:p>
        </p:txBody>
      </p:sp>
    </p:spTree>
    <p:extLst>
      <p:ext uri="{BB962C8B-B14F-4D97-AF65-F5344CB8AC3E}">
        <p14:creationId xmlns:p14="http://schemas.microsoft.com/office/powerpoint/2010/main" val="358675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>
            <a:extLst>
              <a:ext uri="{FF2B5EF4-FFF2-40B4-BE49-F238E27FC236}">
                <a16:creationId xmlns:a16="http://schemas.microsoft.com/office/drawing/2014/main" id="{2D06D953-E3CB-4E56-8D5B-BF2A1635CD17}"/>
              </a:ext>
            </a:extLst>
          </p:cNvPr>
          <p:cNvSpPr>
            <a:spLocks/>
          </p:cNvSpPr>
          <p:nvPr/>
        </p:nvSpPr>
        <p:spPr bwMode="auto">
          <a:xfrm>
            <a:off x="1970088" y="31750"/>
            <a:ext cx="8229600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s-GT" altLang="es-GT" sz="4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Motivación</a:t>
            </a:r>
            <a:endParaRPr lang="en-US" altLang="es-GT" sz="4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F821D370-3B8C-4BFE-82CD-8E566601B7AF}"/>
              </a:ext>
            </a:extLst>
          </p:cNvPr>
          <p:cNvSpPr txBox="1">
            <a:spLocks/>
          </p:cNvSpPr>
          <p:nvPr/>
        </p:nvSpPr>
        <p:spPr>
          <a:xfrm>
            <a:off x="508959" y="1140997"/>
            <a:ext cx="5879967" cy="5052769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G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G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 </a:t>
            </a:r>
            <a:r>
              <a:rPr lang="es-GT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detalle también tiene su costo</a:t>
            </a:r>
          </a:p>
          <a:p>
            <a:pPr marL="0" indent="0">
              <a:buNone/>
            </a:pPr>
            <a:r>
              <a:rPr lang="es-G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/>
            <a:r>
              <a:rPr lang="es-G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Los instrumentos de medición de pobreza </a:t>
            </a:r>
            <a:r>
              <a:rPr lang="es-GT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 tienen representatividad municipal</a:t>
            </a:r>
          </a:p>
          <a:p>
            <a:pPr lvl="1"/>
            <a:r>
              <a:rPr lang="es-G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 han realizado esfuerzos </a:t>
            </a:r>
            <a:r>
              <a:rPr lang="es-GT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para detallar la información</a:t>
            </a:r>
            <a:r>
              <a:rPr lang="es-G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(mapas municipales)</a:t>
            </a:r>
          </a:p>
          <a:p>
            <a:pPr lvl="1"/>
            <a:endParaRPr lang="es-GT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es-G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Mapas de pobreza,  con detalle municipal</a:t>
            </a:r>
          </a:p>
          <a:p>
            <a:pPr lvl="3"/>
            <a:r>
              <a:rPr lang="es-GT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Segeplán</a:t>
            </a:r>
            <a:r>
              <a:rPr lang="es-G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y Banco Mundial	</a:t>
            </a:r>
          </a:p>
          <a:p>
            <a:pPr lvl="2"/>
            <a:r>
              <a:rPr lang="es-G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Mapa de pobreza rural de 2011, con detalle a nivel municipal</a:t>
            </a:r>
          </a:p>
          <a:p>
            <a:pPr lvl="3"/>
            <a:r>
              <a:rPr lang="es-GT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Segeplán</a:t>
            </a:r>
            <a:r>
              <a:rPr lang="es-GT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y Banco Mundial</a:t>
            </a:r>
          </a:p>
          <a:p>
            <a:pPr lvl="2"/>
            <a:endParaRPr lang="es-G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G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Line 4">
            <a:extLst>
              <a:ext uri="{FF2B5EF4-FFF2-40B4-BE49-F238E27FC236}">
                <a16:creationId xmlns:a16="http://schemas.microsoft.com/office/drawing/2014/main" id="{08AA58B2-0680-4EF7-8B94-01230B63576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7367" y="897147"/>
            <a:ext cx="11076316" cy="8626"/>
          </a:xfrm>
          <a:prstGeom prst="line">
            <a:avLst/>
          </a:prstGeom>
          <a:noFill/>
          <a:ln w="6350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GT" sz="3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6466845" y="1495092"/>
            <a:ext cx="5388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b="1" dirty="0" smtClean="0"/>
              <a:t>Incidencia de la pobreza, según umbral nacional</a:t>
            </a:r>
          </a:p>
          <a:p>
            <a:pPr algn="ctr"/>
            <a:r>
              <a:rPr lang="es-GT" b="1" dirty="0" smtClean="0"/>
              <a:t>Por departamento</a:t>
            </a:r>
            <a:endParaRPr lang="es-GT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0" t="34701" r="21883" b="18303"/>
          <a:stretch/>
        </p:blipFill>
        <p:spPr bwMode="auto">
          <a:xfrm>
            <a:off x="6772563" y="2185066"/>
            <a:ext cx="5017172" cy="3586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008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>
            <a:extLst>
              <a:ext uri="{FF2B5EF4-FFF2-40B4-BE49-F238E27FC236}">
                <a16:creationId xmlns:a16="http://schemas.microsoft.com/office/drawing/2014/main" id="{2D06D953-E3CB-4E56-8D5B-BF2A1635CD17}"/>
              </a:ext>
            </a:extLst>
          </p:cNvPr>
          <p:cNvSpPr>
            <a:spLocks/>
          </p:cNvSpPr>
          <p:nvPr/>
        </p:nvSpPr>
        <p:spPr bwMode="auto">
          <a:xfrm>
            <a:off x="1970088" y="31750"/>
            <a:ext cx="8229600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s-GT" altLang="es-GT" sz="4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Motivación</a:t>
            </a:r>
            <a:endParaRPr lang="en-US" altLang="es-GT" sz="4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F821D370-3B8C-4BFE-82CD-8E566601B7AF}"/>
              </a:ext>
            </a:extLst>
          </p:cNvPr>
          <p:cNvSpPr txBox="1">
            <a:spLocks/>
          </p:cNvSpPr>
          <p:nvPr/>
        </p:nvSpPr>
        <p:spPr>
          <a:xfrm>
            <a:off x="508959" y="1140997"/>
            <a:ext cx="5879967" cy="5052769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G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G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 tomadores de decisión </a:t>
            </a:r>
            <a:r>
              <a:rPr lang="es-G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cuentan con información </a:t>
            </a:r>
            <a:r>
              <a:rPr lang="es-GT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«fresca»:</a:t>
            </a:r>
          </a:p>
          <a:p>
            <a:endParaRPr lang="es-GT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s-G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Una vía de contagio para que la lucha contra la pobreza sea inefectiva</a:t>
            </a:r>
          </a:p>
          <a:p>
            <a:pPr lvl="1"/>
            <a:endParaRPr lang="es-GT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es-GT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s-G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s-G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política pública </a:t>
            </a:r>
            <a:r>
              <a:rPr lang="es-G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construye o reforma a «ciegas</a:t>
            </a:r>
            <a:r>
              <a:rPr lang="es-GT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s-G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es-G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Limita el </a:t>
            </a:r>
            <a:r>
              <a:rPr lang="es-GT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monitoreo y evaluación</a:t>
            </a:r>
          </a:p>
          <a:p>
            <a:pPr lvl="2"/>
            <a:r>
              <a:rPr lang="es-G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Limita tomar acciones con </a:t>
            </a:r>
            <a:r>
              <a:rPr lang="es-GT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mayor y mejor pertinencia</a:t>
            </a:r>
            <a:r>
              <a:rPr lang="es-G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ante desequilibrios provocados por choques, tal como el COVID-19</a:t>
            </a:r>
          </a:p>
          <a:p>
            <a:pPr lvl="2"/>
            <a:endParaRPr lang="es-G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s-GT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G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Line 4">
            <a:extLst>
              <a:ext uri="{FF2B5EF4-FFF2-40B4-BE49-F238E27FC236}">
                <a16:creationId xmlns:a16="http://schemas.microsoft.com/office/drawing/2014/main" id="{08AA58B2-0680-4EF7-8B94-01230B63576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7367" y="897147"/>
            <a:ext cx="11076316" cy="8626"/>
          </a:xfrm>
          <a:prstGeom prst="line">
            <a:avLst/>
          </a:prstGeom>
          <a:noFill/>
          <a:ln w="6350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GT" sz="3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242" y="2327564"/>
            <a:ext cx="4936129" cy="2967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6359970" y="1661342"/>
            <a:ext cx="5388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b="1" dirty="0" smtClean="0"/>
              <a:t>Incidencia de la pobreza, según umbral nacional</a:t>
            </a:r>
            <a:endParaRPr lang="es-GT" b="1" dirty="0"/>
          </a:p>
        </p:txBody>
      </p:sp>
    </p:spTree>
    <p:extLst>
      <p:ext uri="{BB962C8B-B14F-4D97-AF65-F5344CB8AC3E}">
        <p14:creationId xmlns:p14="http://schemas.microsoft.com/office/powerpoint/2010/main" val="236172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>
            <a:extLst>
              <a:ext uri="{FF2B5EF4-FFF2-40B4-BE49-F238E27FC236}">
                <a16:creationId xmlns:a16="http://schemas.microsoft.com/office/drawing/2014/main" id="{2D06D953-E3CB-4E56-8D5B-BF2A1635CD17}"/>
              </a:ext>
            </a:extLst>
          </p:cNvPr>
          <p:cNvSpPr>
            <a:spLocks/>
          </p:cNvSpPr>
          <p:nvPr/>
        </p:nvSpPr>
        <p:spPr bwMode="auto">
          <a:xfrm>
            <a:off x="1970088" y="31750"/>
            <a:ext cx="8229600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s-GT" altLang="es-GT" sz="4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Motivación</a:t>
            </a:r>
            <a:endParaRPr lang="en-US" altLang="es-GT" sz="4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F821D370-3B8C-4BFE-82CD-8E566601B7AF}"/>
              </a:ext>
            </a:extLst>
          </p:cNvPr>
          <p:cNvSpPr txBox="1">
            <a:spLocks/>
          </p:cNvSpPr>
          <p:nvPr/>
        </p:nvSpPr>
        <p:spPr>
          <a:xfrm>
            <a:off x="508959" y="1140997"/>
            <a:ext cx="5879967" cy="5052769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G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Los </a:t>
            </a:r>
            <a:r>
              <a:rPr lang="es-E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métodos tradicionales de recolección de información </a:t>
            </a:r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parte de los institutos de estadísticas están siendo </a:t>
            </a:r>
            <a:r>
              <a:rPr lang="es-E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amenazados</a:t>
            </a:r>
          </a:p>
          <a:p>
            <a:r>
              <a:rPr lang="es-E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es-E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generación de información por entes públicos y no públicos </a:t>
            </a:r>
            <a:r>
              <a:rPr lang="es-E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(nacionales y no nacionales)</a:t>
            </a:r>
          </a:p>
          <a:p>
            <a:r>
              <a:rPr lang="es-E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 relativo </a:t>
            </a:r>
            <a:r>
              <a:rPr lang="es-E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bajo </a:t>
            </a:r>
            <a:r>
              <a:rPr lang="es-E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costo </a:t>
            </a:r>
            <a:r>
              <a:rPr lang="es-E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es-E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acceder a </a:t>
            </a:r>
            <a:r>
              <a:rPr lang="es-G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es-GT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big</a:t>
            </a:r>
            <a:r>
              <a:rPr lang="es-GT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GT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</a:p>
          <a:p>
            <a:r>
              <a:rPr lang="es-G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es-GT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gestión eficiente de información  </a:t>
            </a:r>
            <a:r>
              <a:rPr lang="es-G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través de la Inteligencia Artificial (IA)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Line 4">
            <a:extLst>
              <a:ext uri="{FF2B5EF4-FFF2-40B4-BE49-F238E27FC236}">
                <a16:creationId xmlns:a16="http://schemas.microsoft.com/office/drawing/2014/main" id="{08AA58B2-0680-4EF7-8B94-01230B63576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7367" y="897147"/>
            <a:ext cx="11076316" cy="8626"/>
          </a:xfrm>
          <a:prstGeom prst="line">
            <a:avLst/>
          </a:prstGeom>
          <a:noFill/>
          <a:ln w="6350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GT" sz="3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3" t="19115" r="29773" b="15747"/>
          <a:stretch/>
        </p:blipFill>
        <p:spPr bwMode="auto">
          <a:xfrm>
            <a:off x="8093955" y="1140997"/>
            <a:ext cx="2570087" cy="3289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0" t="20090" r="20714" b="49837"/>
          <a:stretch/>
        </p:blipFill>
        <p:spPr bwMode="auto">
          <a:xfrm>
            <a:off x="7452942" y="4592944"/>
            <a:ext cx="3959245" cy="1603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361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>
            <a:extLst>
              <a:ext uri="{FF2B5EF4-FFF2-40B4-BE49-F238E27FC236}">
                <a16:creationId xmlns:a16="http://schemas.microsoft.com/office/drawing/2014/main" id="{2D06D953-E3CB-4E56-8D5B-BF2A1635CD17}"/>
              </a:ext>
            </a:extLst>
          </p:cNvPr>
          <p:cNvSpPr>
            <a:spLocks/>
          </p:cNvSpPr>
          <p:nvPr/>
        </p:nvSpPr>
        <p:spPr bwMode="auto">
          <a:xfrm>
            <a:off x="1970088" y="31750"/>
            <a:ext cx="8229600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s-GT" altLang="es-GT" sz="4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Motivación</a:t>
            </a:r>
            <a:endParaRPr lang="en-US" altLang="es-GT" sz="4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F821D370-3B8C-4BFE-82CD-8E566601B7AF}"/>
              </a:ext>
            </a:extLst>
          </p:cNvPr>
          <p:cNvSpPr txBox="1">
            <a:spLocks/>
          </p:cNvSpPr>
          <p:nvPr/>
        </p:nvSpPr>
        <p:spPr>
          <a:xfrm>
            <a:off x="508959" y="1140997"/>
            <a:ext cx="10895163" cy="5052769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Objetivos</a:t>
            </a:r>
            <a:endParaRPr lang="es-ES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GT" sz="105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G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Proponer </a:t>
            </a:r>
            <a:r>
              <a:rPr lang="es-GT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 </a:t>
            </a:r>
            <a:r>
              <a:rPr lang="es-G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marco metodológico </a:t>
            </a:r>
            <a:r>
              <a:rPr lang="es-GT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alternativo, menos costoso, preciso</a:t>
            </a:r>
            <a:r>
              <a:rPr lang="es-G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en </a:t>
            </a:r>
            <a:r>
              <a:rPr lang="es-GT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predicción de la pobreza.</a:t>
            </a:r>
          </a:p>
          <a:p>
            <a:pPr marL="0" indent="0">
              <a:buNone/>
            </a:pPr>
            <a:endParaRPr lang="es-GT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GT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Contar con </a:t>
            </a:r>
            <a:r>
              <a:rPr lang="es-GT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distribución espacial </a:t>
            </a:r>
            <a:r>
              <a:rPr lang="es-G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es-GT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pobreza </a:t>
            </a:r>
            <a:r>
              <a:rPr lang="es-G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alta frecuencia  </a:t>
            </a:r>
            <a:r>
              <a:rPr lang="es-G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través de predicciones con la mayor precisión posible.</a:t>
            </a:r>
          </a:p>
          <a:p>
            <a:endParaRPr lang="es-GT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G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Actualizar, con base a la información censal</a:t>
            </a:r>
            <a:r>
              <a:rPr lang="es-G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los mapas de pobreza:</a:t>
            </a:r>
          </a:p>
          <a:p>
            <a:endParaRPr lang="es-GT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s-G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Departamentales</a:t>
            </a:r>
          </a:p>
          <a:p>
            <a:pPr lvl="1"/>
            <a:r>
              <a:rPr lang="es-GT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Municipales</a:t>
            </a:r>
          </a:p>
          <a:p>
            <a:pPr lvl="1"/>
            <a:r>
              <a:rPr lang="es-GT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Lugar poblado</a:t>
            </a:r>
          </a:p>
          <a:p>
            <a:pPr marL="0" indent="0">
              <a:buNone/>
            </a:pP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Line 4">
            <a:extLst>
              <a:ext uri="{FF2B5EF4-FFF2-40B4-BE49-F238E27FC236}">
                <a16:creationId xmlns:a16="http://schemas.microsoft.com/office/drawing/2014/main" id="{08AA58B2-0680-4EF7-8B94-01230B63576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7367" y="897147"/>
            <a:ext cx="11076316" cy="8626"/>
          </a:xfrm>
          <a:prstGeom prst="line">
            <a:avLst/>
          </a:prstGeom>
          <a:noFill/>
          <a:ln w="6350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GT" sz="3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11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1923</Words>
  <Application>Microsoft Office PowerPoint</Application>
  <PresentationFormat>Panorámica</PresentationFormat>
  <Paragraphs>325</Paragraphs>
  <Slides>38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43" baseType="lpstr">
      <vt:lpstr>Arial</vt:lpstr>
      <vt:lpstr>Calibri</vt:lpstr>
      <vt:lpstr>Calibri Light</vt:lpstr>
      <vt:lpstr>Times New Roman</vt:lpstr>
      <vt:lpstr>Tema de Office</vt:lpstr>
      <vt:lpstr>Guatemala Aproximación a la pobreza municipal 2018 mediante algoritmos de aprendizaje supervisado   random forests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Buscando el mejor RF</vt:lpstr>
      <vt:lpstr>Buscando el mejor RF</vt:lpstr>
      <vt:lpstr>Buscando el mejor RF</vt:lpstr>
      <vt:lpstr>Buscando el mejor RF</vt:lpstr>
      <vt:lpstr>Buscando el mejor RF</vt:lpstr>
      <vt:lpstr>Buscando el mejor RF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Guatemala Aproximación a la pobreza municipal 2018 mediante algoritmos de aprendizaje supervisado   random forests</dc:title>
  <dc:creator>Usuario001</dc:creator>
  <cp:lastModifiedBy>Oscar Gustavo Solís Lemus</cp:lastModifiedBy>
  <cp:revision>6</cp:revision>
  <dcterms:created xsi:type="dcterms:W3CDTF">2020-06-09T08:50:02Z</dcterms:created>
  <dcterms:modified xsi:type="dcterms:W3CDTF">2021-01-15T16:06:00Z</dcterms:modified>
</cp:coreProperties>
</file>